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31" r:id="rId2"/>
    <p:sldId id="405" r:id="rId3"/>
    <p:sldId id="406" r:id="rId4"/>
    <p:sldId id="351" r:id="rId5"/>
    <p:sldId id="401" r:id="rId6"/>
    <p:sldId id="402" r:id="rId7"/>
    <p:sldId id="361" r:id="rId8"/>
    <p:sldId id="364" r:id="rId9"/>
    <p:sldId id="367" r:id="rId10"/>
    <p:sldId id="368" r:id="rId11"/>
    <p:sldId id="372" r:id="rId12"/>
    <p:sldId id="374" r:id="rId13"/>
    <p:sldId id="403" r:id="rId14"/>
    <p:sldId id="377" r:id="rId15"/>
    <p:sldId id="378" r:id="rId16"/>
    <p:sldId id="381" r:id="rId17"/>
    <p:sldId id="385" r:id="rId18"/>
    <p:sldId id="391" r:id="rId19"/>
    <p:sldId id="395" r:id="rId20"/>
    <p:sldId id="396" r:id="rId21"/>
    <p:sldId id="398" r:id="rId22"/>
    <p:sldId id="404" r:id="rId23"/>
    <p:sldId id="348" r:id="rId24"/>
    <p:sldId id="349" r:id="rId25"/>
    <p:sldId id="350" r:id="rId26"/>
  </p:sldIdLst>
  <p:sldSz cx="9144000" cy="6858000" type="screen4x3"/>
  <p:notesSz cx="6881813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8E98"/>
    <a:srgbClr val="3399FF"/>
    <a:srgbClr val="FFFFFF"/>
    <a:srgbClr val="3B8289"/>
    <a:srgbClr val="66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1FB9C029-2465-4939-9E34-02D505191D41}" type="datetimeFigureOut">
              <a:rPr lang="en-NZ" smtClean="0"/>
              <a:pPr/>
              <a:t>12/05/2016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D076F45A-B0E3-409A-8EA9-5207F6D8C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5443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>
              <a:defRPr sz="1200"/>
            </a:lvl1pPr>
          </a:lstStyle>
          <a:p>
            <a:fld id="{44220657-3379-4834-81F3-22528FD55EBD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554538"/>
            <a:ext cx="5505450" cy="4314825"/>
          </a:xfrm>
          <a:prstGeom prst="rect">
            <a:avLst/>
          </a:prstGeom>
        </p:spPr>
        <p:txBody>
          <a:bodyPr vert="horz" lIns="94110" tIns="47055" rIns="94110" bIns="470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107411"/>
            <a:ext cx="2982119" cy="479425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>
              <a:defRPr sz="1200"/>
            </a:lvl1pPr>
          </a:lstStyle>
          <a:p>
            <a:fld id="{9ECE5A96-6746-4C98-BEDA-BC9BD9E55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3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NZ" dirty="0" smtClean="0">
                <a:latin typeface="Arial" charset="0"/>
              </a:rPr>
              <a:t>The </a:t>
            </a:r>
            <a:r>
              <a:rPr lang="en-NZ" dirty="0" err="1" smtClean="0">
                <a:latin typeface="Arial" charset="0"/>
              </a:rPr>
              <a:t>Blackmores</a:t>
            </a:r>
            <a:r>
              <a:rPr lang="en-NZ" dirty="0" smtClean="0">
                <a:latin typeface="Arial" charset="0"/>
              </a:rPr>
              <a:t> pregnancy and breastfeeding gold supplement and the </a:t>
            </a:r>
            <a:r>
              <a:rPr lang="en-NZ" dirty="0" err="1" smtClean="0">
                <a:latin typeface="Arial" charset="0"/>
              </a:rPr>
              <a:t>Blackmores</a:t>
            </a:r>
            <a:r>
              <a:rPr lang="en-NZ" dirty="0" smtClean="0">
                <a:latin typeface="Arial" charset="0"/>
              </a:rPr>
              <a:t> Conceive Well supplement only supply 500mcg folic acid/day if taken in the recommended dosage. The iodine level is fine (150mcg).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Arial" charset="0"/>
              </a:rPr>
              <a:t>Mention calcium (for women with low calcium, taking 1000-2000mg elemental calcium may reduce the risk of developing pre-</a:t>
            </a:r>
            <a:r>
              <a:rPr lang="en-US" dirty="0" err="1" smtClean="0">
                <a:latin typeface="Arial" charset="0"/>
              </a:rPr>
              <a:t>eclampsia</a:t>
            </a:r>
            <a:r>
              <a:rPr lang="en-US" dirty="0" smtClean="0">
                <a:latin typeface="Arial" charset="0"/>
              </a:rPr>
              <a:t> by around 50%), and vegans may need Vitamin B12 intramuscular injection of </a:t>
            </a:r>
            <a:r>
              <a:rPr lang="en-US" dirty="0" err="1" smtClean="0">
                <a:latin typeface="Arial" charset="0"/>
              </a:rPr>
              <a:t>hydroxocobalamin</a:t>
            </a:r>
            <a:r>
              <a:rPr lang="en-US" dirty="0" smtClean="0">
                <a:latin typeface="Arial" charset="0"/>
              </a:rPr>
              <a:t> 1000mcg/</a:t>
            </a:r>
            <a:r>
              <a:rPr lang="en-US" dirty="0" err="1" smtClean="0">
                <a:latin typeface="Arial" charset="0"/>
              </a:rPr>
              <a:t>ampule</a:t>
            </a:r>
            <a:r>
              <a:rPr lang="en-US" dirty="0" smtClean="0">
                <a:latin typeface="Arial" charset="0"/>
              </a:rPr>
              <a:t> before or during pregnancy. </a:t>
            </a:r>
            <a:endParaRPr lang="en-NZ" dirty="0" smtClean="0">
              <a:latin typeface="Arial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1E458B-7AF1-4186-9D81-7753FEE15C83}" type="slidenum">
              <a:rPr lang="en-US" smtClean="0">
                <a:ea typeface="MS PGothic" pitchFamily="34" charset="-128"/>
              </a:rPr>
              <a:pPr/>
              <a:t>11</a:t>
            </a:fld>
            <a:endParaRPr lang="en-US" smtClean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3704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POPs – persist in </a:t>
            </a:r>
            <a:r>
              <a:rPr lang="en-US" dirty="0" err="1" smtClean="0"/>
              <a:t>envt</a:t>
            </a:r>
            <a:r>
              <a:rPr lang="en-US" baseline="0" dirty="0" smtClean="0"/>
              <a:t> and bio accumulate. Phthalates – used in solvents, lubricants, </a:t>
            </a:r>
            <a:r>
              <a:rPr lang="en-US" baseline="0" dirty="0" err="1" smtClean="0"/>
              <a:t>stabilisers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plasticisers</a:t>
            </a:r>
            <a:r>
              <a:rPr lang="en-US" baseline="0" dirty="0" smtClean="0"/>
              <a:t> – make plastics flexible. Found in toys, medical equipment, blood storage bags, cosmetics, perfumes, </a:t>
            </a:r>
            <a:r>
              <a:rPr lang="en-US" baseline="0" smtClean="0"/>
              <a:t>food packaging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E5A96-6746-4C98-BEDA-BC9BD9E556E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8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282" y="692696"/>
            <a:ext cx="1659770" cy="5615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2C8E98"/>
                </a:solidFill>
                <a:latin typeface="Eras Bold ITC" panose="020B0907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5015-1B37-453B-82EF-BE12385CFAA7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0FD2E-4DF6-4164-A09B-EC6667890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esu.unsw.edu.au/surveillance/assisted-reproductive-technology-australia-new-zealand-201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5222519" cy="27062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951" y="1771590"/>
            <a:ext cx="3073545" cy="4996332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962951" y="4509120"/>
            <a:ext cx="3096344" cy="1368152"/>
          </a:xfrm>
          <a:prstGeom prst="ellipse">
            <a:avLst/>
          </a:prstGeom>
          <a:solidFill>
            <a:srgbClr val="3399FF">
              <a:alpha val="14902"/>
            </a:srgb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TextBox 13"/>
          <p:cNvSpPr txBox="1"/>
          <p:nvPr/>
        </p:nvSpPr>
        <p:spPr>
          <a:xfrm>
            <a:off x="611560" y="342909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	</a:t>
            </a:r>
            <a:r>
              <a:rPr lang="en-NZ" sz="5400" dirty="0" smtClean="0">
                <a:solidFill>
                  <a:srgbClr val="2C8E98"/>
                </a:solidFill>
                <a:latin typeface="Eras Bold ITC" panose="020B0907030504020204" pitchFamily="34" charset="0"/>
              </a:rPr>
              <a:t>Webinar Series</a:t>
            </a:r>
            <a:endParaRPr lang="en-NZ" sz="5400" dirty="0">
              <a:solidFill>
                <a:srgbClr val="2C8E98"/>
              </a:solidFill>
              <a:latin typeface="Eras Bold ITC" panose="020B0907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85800"/>
            <a:ext cx="836327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fertile diet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7571184" cy="4318001"/>
          </a:xfrm>
        </p:spPr>
        <p:txBody>
          <a:bodyPr>
            <a:normAutofit fontScale="92500" lnSpcReduction="20000"/>
          </a:bodyPr>
          <a:lstStyle/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Increase antioxidant rich foods – </a:t>
            </a:r>
            <a:r>
              <a:rPr lang="en-US" sz="2600" dirty="0" err="1" smtClean="0"/>
              <a:t>veges</a:t>
            </a:r>
            <a:r>
              <a:rPr lang="en-US" sz="2600" dirty="0" smtClean="0"/>
              <a:t>, fruit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Ensure adequate protein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Reduce saturated fats and trans fats, increase healthy fats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Reduce sugars and refined carbohydrates, increase whole grains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Avoid processed foods high in sugar, salt, additives, </a:t>
            </a:r>
            <a:r>
              <a:rPr lang="en-US" sz="2600" dirty="0" err="1" smtClean="0"/>
              <a:t>colourings</a:t>
            </a:r>
            <a:r>
              <a:rPr lang="en-US" sz="2600" dirty="0" smtClean="0"/>
              <a:t>, preservatives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Drink plenty of water – filtered where possible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Avoid coffee and caffeinated drinks</a:t>
            </a:r>
          </a:p>
          <a:p>
            <a:pPr marL="342000" indent="-342000">
              <a:spcAft>
                <a:spcPts val="400"/>
              </a:spcAft>
            </a:pPr>
            <a:r>
              <a:rPr lang="en-US" sz="2600" dirty="0" smtClean="0"/>
              <a:t>Eat organic where possible</a:t>
            </a:r>
          </a:p>
          <a:p>
            <a:pPr marL="342000" indent="-342000">
              <a:spcAft>
                <a:spcPts val="400"/>
              </a:spcAft>
            </a:pP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2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4" descr="http://t1.gstatic.com/images?q=tbn:ANd9GcQVxdsnyuj0MDv0NzAYptAry0sGHofn-joO9WIuBaPjgOMxchez0Q"/>
          <p:cNvPicPr>
            <a:picLocks noChangeAspect="1" noChangeArrowheads="1"/>
          </p:cNvPicPr>
          <p:nvPr/>
        </p:nvPicPr>
        <p:blipFill>
          <a:blip r:embed="rId3" cstate="print"/>
          <a:srcRect t="7050"/>
          <a:stretch>
            <a:fillRect/>
          </a:stretch>
        </p:blipFill>
        <p:spPr bwMode="auto">
          <a:xfrm>
            <a:off x="6156177" y="4221088"/>
            <a:ext cx="1800200" cy="252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Title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7627937" cy="6858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NZ" dirty="0">
                <a:cs typeface="Arial" charset="0"/>
              </a:rPr>
              <a:t>Supplements</a:t>
            </a:r>
            <a:br>
              <a:rPr lang="en-NZ" dirty="0">
                <a:cs typeface="Arial" charset="0"/>
              </a:rPr>
            </a:br>
            <a:r>
              <a:rPr lang="en-NZ" sz="2000" dirty="0">
                <a:cs typeface="Arial" charset="0"/>
              </a:rPr>
              <a:t>not a substitute for good healthy </a:t>
            </a:r>
            <a:r>
              <a:rPr lang="en-NZ" sz="2000" dirty="0" smtClean="0">
                <a:cs typeface="Arial" charset="0"/>
              </a:rPr>
              <a:t>food</a:t>
            </a:r>
          </a:p>
        </p:txBody>
      </p:sp>
      <p:sp>
        <p:nvSpPr>
          <p:cNvPr id="40964" name="Content Placeholder 2"/>
          <p:cNvSpPr>
            <a:spLocks noGrp="1"/>
          </p:cNvSpPr>
          <p:nvPr>
            <p:ph idx="1"/>
          </p:nvPr>
        </p:nvSpPr>
        <p:spPr>
          <a:xfrm>
            <a:off x="323850" y="1556792"/>
            <a:ext cx="7200478" cy="453603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Arial" charset="0"/>
              <a:buNone/>
            </a:pPr>
            <a:r>
              <a:rPr lang="en-NZ" sz="2400" b="1" dirty="0" smtClean="0">
                <a:cs typeface="Arial" charset="0"/>
              </a:rPr>
              <a:t>Women </a:t>
            </a:r>
            <a:r>
              <a:rPr lang="en-NZ" sz="2400" dirty="0" smtClean="0">
                <a:cs typeface="Arial" charset="0"/>
              </a:rPr>
              <a:t> </a:t>
            </a:r>
            <a:endParaRPr lang="en-NZ" dirty="0" smtClean="0">
              <a:cs typeface="Arial" charset="0"/>
            </a:endParaRP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dirty="0">
                <a:cs typeface="Arial" charset="0"/>
              </a:rPr>
              <a:t>800mcg folic acid before conception (&gt;4 weeks) &amp; for first trimester of pregnancy </a:t>
            </a: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dirty="0" smtClean="0">
                <a:cs typeface="Arial" charset="0"/>
              </a:rPr>
              <a:t>150mcg iodine  and throughout pregnancy / breastfeeding</a:t>
            </a: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b="1" dirty="0" smtClean="0">
                <a:cs typeface="Arial" charset="0"/>
              </a:rPr>
              <a:t>OR</a:t>
            </a:r>
            <a:r>
              <a:rPr lang="en-NZ" sz="1900" dirty="0" smtClean="0">
                <a:cs typeface="Arial" charset="0"/>
              </a:rPr>
              <a:t> combined prenatal supplement with adequate folic acid and iodine</a:t>
            </a: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dirty="0" smtClean="0">
                <a:cs typeface="Arial" charset="0"/>
              </a:rPr>
              <a:t>Iron supplement if low iron levels</a:t>
            </a: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dirty="0" smtClean="0">
                <a:cs typeface="Arial" charset="0"/>
              </a:rPr>
              <a:t>Omega 3 oils</a:t>
            </a:r>
          </a:p>
          <a:p>
            <a:pPr marL="3537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1900" dirty="0" smtClean="0">
                <a:cs typeface="Arial" charset="0"/>
              </a:rPr>
              <a:t>Vitamin D</a:t>
            </a:r>
          </a:p>
          <a:p>
            <a:pPr marL="10800" lvl="1" indent="0">
              <a:spcBef>
                <a:spcPts val="0"/>
              </a:spcBef>
              <a:buNone/>
            </a:pPr>
            <a:endParaRPr lang="en-NZ" dirty="0">
              <a:latin typeface="Arial" charset="0"/>
              <a:cs typeface="Arial" charset="0"/>
            </a:endParaRPr>
          </a:p>
          <a:p>
            <a:pPr marL="10800" lvl="1" indent="0">
              <a:spcBef>
                <a:spcPts val="0"/>
              </a:spcBef>
              <a:buNone/>
            </a:pPr>
            <a:r>
              <a:rPr lang="en-NZ" b="1" dirty="0" smtClean="0">
                <a:cs typeface="Arial" charset="0"/>
              </a:rPr>
              <a:t>Men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Cochrane review including 34 studies, determined that men who use oral antioxidants had a significant increase in live birth rate.</a:t>
            </a:r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 err="1"/>
              <a:t>Showell</a:t>
            </a:r>
            <a:r>
              <a:rPr lang="en-US" sz="1400" dirty="0"/>
              <a:t> MG, Brown J, </a:t>
            </a:r>
            <a:r>
              <a:rPr lang="en-US" sz="1400" dirty="0" err="1"/>
              <a:t>Yazdani</a:t>
            </a:r>
            <a:r>
              <a:rPr lang="en-US" sz="1400" dirty="0"/>
              <a:t> A, </a:t>
            </a:r>
            <a:r>
              <a:rPr lang="en-US" sz="1400" dirty="0" err="1"/>
              <a:t>Stankiewicz</a:t>
            </a:r>
            <a:r>
              <a:rPr lang="en-US" sz="1400" dirty="0"/>
              <a:t> MT, Hart RJ: Antioxidants for male subfertility. Cochrane Database of Systematic Reviews (Online) 2011.</a:t>
            </a:r>
            <a:endParaRPr lang="en-NZ" sz="1900" dirty="0" smtClean="0">
              <a:cs typeface="Arial" charset="0"/>
            </a:endParaRPr>
          </a:p>
        </p:txBody>
      </p:sp>
      <p:sp>
        <p:nvSpPr>
          <p:cNvPr id="40965" name="AutoShape 8" descr="data:image/jpeg;base64,/9j/4AAQSkZJRgABAQAAAQABAAD/2wCEAAkGBxAQEBQQEhQSEA8PDw8PDxAPDw8PEA8PFBQWFhQUFBQYHCggGBolHBQUITEhJSkrLi4uFx8zODMsNygtLisBCgoKDg0OGhAQGy0kICYsLCwsLCwsLCwsLCwsLCwsLCwsLCwsLCwsLCwsLCwsLCwsLCwsKywsLCwsLCwsLCwsLP/AABEIAMIBAwMBIgACEQEDEQH/xAAcAAABBQEBAQAAAAAAAAAAAAAAAQIDBQYEBwj/xAA6EAACAQIEBAMGBQEIAwAAAAAAAQIDEQQFITEGEkFRE4GRIjJCYXHRFFKhscHxBxUjYnKi4fBDgpL/xAAaAQEAAwEBAQAAAAAAAAAAAAAAAQIDBAUG/8QAKBEAAgEDAwQDAAIDAAAAAAAAAAECAwQREiExEyJBUQUUYSORMnGB/9oADAMBAAIRAxEAPwD2WwWHAANsFhwgA2wWHAANsFhwgA2wWHAANsFhwADbBYcIAJYSw4ABtgsOAAbYLDgAG8oWHAAMsFh4gA2wthwADLC2HAAMsFh4gA2wthQAG2FFFAJAFEAEAUABBBwgAgCiAAAAAAgoACAKIAAAAAAAAAIKAAgCiAAAAAAAAAAAAAIKAAgoAAAAABKAAAAgAAAAAAgAAAAAAAIKAAgCiNgAII5oTxEAOAb4iDnQA4BOZC3AABG7FZmGaxp7sAs20Jzow+O4ypw+JepWvjynf3l6k4Iyj0rmQtzzujxxTfxL1LPDcW05fEvUYGUbEQo8Pn9OXVFhSzGEuqAOwUjjVT6j7kEigIKAAAABKAAAIAAAIAoACAAXAAQOZCcyAFATmRFXqpJgEeLxsYLVmazLiynT+Jepl+PM/qQvGF7vTQ8wxeKqyd5cz9RlFW2es1+PIX0Z2ZdxFOvqr2PIMtXPOMbPVo9iyLCRp0lZa2RyXdz0Y7cmlGDm9y4pYyVtRzxzOWRDzHkP5Srk7FQidk80aGLPWjkk0zmnCN9Uar5aS5RX6yfB34viW0TzbiviOpUbjFtd2baeXQkiqxfDUJdEddP5Sm+TGVvLweV1qknq239Wc8p2N7mHCHZGazHhyrC9lc64XNOfDMHSkvBTxr/M6KWMktpNeZWYmlOm7NNEUcQb5yUwaihnlaO0n5lxguMa0N9TDU8SddLEInJGD1LLePlopO31NhlfFdOp8S9TwTmTH0MdUpO8ZNeZITZ9OYbGRmtGdR4hwpxtJSUKjs/3PXMozGNWKae5BonkswACCSUAAAAAbUdkAJOokcdbHJHDjsU72RXSk3uebc36pvTE6IUc7stJ5miJ5mcCiiKvUjE89/IVmbqjEsnmTGf3mzP1sfroMjjijurh+TX6v4aWOYsbWxjkrFNTx0epMsbTfUrK7rryVdul4OHH5TGrK7sytrcLU30Ro+ZPYc5GKuanOR016MhHhuFOXNbYvcFjEvY7aDcyr6Gdr4hxd0w6s58l400bCdTQ55TM7hs7toyzoZhCXUya3L6Gjs5mKtRiaY+SsiunYgfGZNBnJzBOsUwxg6KkkQywkJrVCJ3QsZ2La2iNJRZrwxSqX0Ric44LcbuCPVrkM4J7nZQvZwfJlKjF8ngeNyurSeqdjjjVaPcM3yWnUT0R5pxFw3Km3KK0PZt76NTZ8nJUoOO6KKnjGO/FXOGUWnZipHoHPgsPxVtU9Ueu/wBl+fOpFRb1Wh4tGJ6f/ZXg5KXN0bJIPdIT0QENL3V9AILlgAAAIR11oSkNeVkAZnG1bTZD4qtcXMYqU9GQqkfM11mqz1KUO1ZIa2Jk/dOKom9yz8E48ZOFPVszOqGFsjkdCxFWqwj11IMTmDlolZHFKPffuSbY9klapJ7aJkUYyTvdkibsNnUsQC4ynG30ZZVKmhiZ4x09Uanh2jOceefUq6e5zVI4eSHGYSpU905Fw3UlubKMFsiWjGxaNNIy14MSuD292T0eE7PST9TYNCKy1L6B1WUVLJJQ63O1Zfpqd0q3Qb4hGiHgjVJnA8EhJ5eiwlD9SKXa9yHBeSVI5XglYjWXosaaS3H8l/oOkn4I1YKuWFsI8KWU6SI7dCOkl4J1JlbPBsq81ynni9OhpqkEkctd6WJUFF5J2Z4VxPkc6U3JRdvkZ6MT3bNMNTqXjJJ3MlU4PjKbcVoz27S66na+TjuLbT3Lgx+TZa6kl2ue18HZfGlFaWKHJ+GfDextMvwzikd5x4L+NXQQgjB2AgkvAFKvOMz8JcsdZv8AQpUqRpx1SLQg5vCOvE4qMFrv2KfE4mVT5LsjkjVk9W/XcbKr28zxq15Kptwjvp26j+sJUhs5qK1siHE4+MFdv6alBi8ZOtdbRXbS5xt+jqjBvk78Xmq1jDWXfoilrRbfM3d/oO5ktNgqbabEGqxHgiVPqxlR6DVWv0EqIYLedwi2iOvK4+Zy4ioMFonHiaqU4325lc9JwUo+HHl25UeVYvDzm1bozV5NmUqUVGWtlY2qRcIJ+zCffJ48GxhPqSvEpa9Clhm0H8iyy6HjX5Wmoq7b2RjF+jKUcbs6JYhS2CM421ZX4qoqb5b3a7bHHPENnRClOW5k5RRbufYfCuUPiMLy+fkzVWsvZR1V6L6o+bVEaqpLbUp4V6kerHrF339SsraS3RKqR4ZYuo27dDojUsVyxDfW5D+Oj32Od9r3NlHUti4c1uQTmyunjo90Mq5hFfErkuSZKpss41CHEVUV8cyh1ZHVx9PvcjKwW0PIY2kpM7uH8NzN36FBiMdKT00Rq+FI+zc67GP8uTO6eKWC2hg12OiFBImih6R7Z5JH4YE1gAJcXWVODk+iMnUxHNeUtW2WfF9aSpRjHRykvRGUVV+R4vyNVuej0elaU+3UXEKt/sQY6uoRcmzkhiLLR/wUmc4xycYX3d2jh52OtQ3GVcU6jc5L2F7q307jvE0bWi0sQxl32tawxzu2lt0JxsW5H1JqVxrqaW9SfC4ecnaKv3fQtaGQX1m/KOn6l4UZT4KTrRhyUNgnFmoWVU4/CvO7GzwEPyR9DoVnL2jD7kfRlqkDhxdRLQ2FTL6b05fRtFXjeGqU9VKcH87Tj9yVatMt9uLRV5fNWJrXZ00clnS7SXeP2G1qPKy11FuC/BQktT/Ridk79C4yDMPw+Hqc7aqVKm1nZQS0/dlZRhzSUXpzNK++7IsxzCUZuEFzRg+W8nq0uxwUopy3Nau6wd881VrpX+YynmkX282ypljra2Xtavoc06lOr7rSn+XaXknuempNeNvw5dCZrKVZS/qdsKJ59HEVaDum2k9U90anKuI4TtzaP56G9OcZGc6biXUqZDUpHRHFQktLAy7iZHHGLWzDE4SFTW3LPuuv1XUlqRCjK7szlrwyi8JOL2KCth5Qk4yVu3ZruhqpmwqZT41Jp+9HWLMpXpyhJwlo0edKOk76dXX/ALIpRQ1RJFa1uoyTIRoFtTdcMaU0YWlq7G2yaXLBI9Swi8tnFePtwaOLHo5KUzpiz0zzR4ogAFHxnJrk7Xf7GWnJrbTvfc1/F1LmpKX5XfyMVWb6a6ani3sP5Wz07WXYkS1Kmn0M1i6t6spL4dC+Tflb9TO1U1OSe12cqjudUXsTPEXste7OzI8N4tWzvbfTey6L9NSupw102tua/g3DpuUuukV9N2TCGqaiRUnog2i5w2CUVZez9NLHdGikrfySKBNGCa/4PYhFJYR5MpZOWVJEEsPfods6JDOlbUsypxVKC2sc1TDltGlc561KxRonJUyilo9DmqYCNa8L8s37k+l+z+RY1oE+XYJ1VJbWs19TGonjY0hLBg8ZDEYWpyzg04SW2u3VEeNhyyd9m73731PSM0yvngp2u0uWSeu3VGWzzLvYUlqrWON01KLa5OyFfLWTMVqfMrGerwq03quZX0a3NE00xk7PdEU6rhsbSgpHBgc2TtGpaSVlaatLykWMssp1VzUpOMuzdvRlRjsuTd4uzIMNiqtJ2/jodacZ7oxalEunUxeHeqcod12LTAZ+no20+z0Icuz+nJWnpbvqjqqYTCV9lHm7xfL+xbuXDMnh8ouaGLjNdH81uWWWYF1aiS2vdtmPp5NUpv8Aw6rS6KpG6/8AqP2Nfwp4qqRjO2+61T8w5eGZTWFsayrheRpx2Wj+aMbxrgXGEqsFedNXst5Q3a+q39Tf4ley32RmcyqqVl37nHdNU3hk27eco8o/vCrLanL0JaNPFVH7rSZ6VQyunZPlWqvsdcMuitkj0KdnTxk0ldyMXlGS1E7yNdgsM0kWFPCpdDohRsdkIKCwjkqVHLkZRgdEQUB6RYyAAAATGUlOLi9bow2Y5fOlJ6Nx6NG7qMq8xqpJ3VzCtQjUW5tSqODMLKRU16Kc7s6OIK9RSbgrWKGedSWlSDTXVHmTt5J7bnowqJotIrexb8M5l4NZXf8Ahu6l/lfR/QyFfOodL37JEuT1a0qqly2p7ST+JMrTpzT1Y4Jm4tYbPaXrqtmEZW1MhlOcyw7VKrd0f/HPd0/8su67M1dKtGaummnqmtUz0YTUllHnzg4s6bqRDV10HQQriXbMyOnoR1dSWemhFONyuScHFKldl5ktDlTOGlQLzB0+WJRLLKyEnTVpLo9TL4mjG7py92abX1W/3LzPKklGKi7OUktOxRZv7NSkr+1f+NTilPRV/OP7NqayjGZxlkqcn2ez7lTJd0b/ABNPm0auijx2Rt3cNV26lq1th5idVK4WMSMxVpX1X3EpYZPdX8juqYKUXs/oyelR+Ry7o6dSwVFbKISV1dfTQro5TVpvmpze5rJ0tCCFL92XVaaKaIshyzHYmKs1exvuEKFSUuedklraxQZXhOZmvq1Y4alGKftyV7LdFuq+WclSOdkWuPqNRajJJ220/kxWIjOrVUIvSUtbJp2vr8th9bGc7u7zk9op6t9y0yLLZQbq1NJNWjBfBH7mdOk7mqttiU+jF+y1p0UkktkkiWMB8bDrn0JwZEURyQlxbgBYABIAUAAAjmcGKpXLFojlTARmcXlUZdCnxPDMJdDcSpEUqKKOCZoqjRhKfCdNO/L+hZ4bJow6GjlSIpxK9NE9Rsz+ZZd7N0r90UNLMMRhHeN6lPrC9pR+nR/93NnXg2VmJy1T+T/c5KtKUXqh/RvTqRa0yH5ZxdRmkpPkl1UvZf6l5RzSlLaS9TIVOGnUvy2uuklv5lZPKqlKVnzR/wBLdjPryX+SLdKLeEehyxkPzL1RFPMqS+Jep594EvzS37ststwabV9b23dzN3WeC7t0llm2yqr40tF7K1bL+Wi+i2OXKsKqdNJbtXZ1TkludsFiGZeThk8vYrVhJSl4k3qlt0WrZn6klXxit7tK+vQ7OJ+IY04OnSalUas5fDBfcqeG4tQc9fa6v4u5wKmqlRRjuvLOiOYxcn/wvHg0xqwdiSnNkyqM9dxTObJxVstp1F7cU/nszinw5D4Xb5SX8ovVIddGUreMuUWVSS4ZmKvDtS2ii/8A2scceGK/5V5SizZOaF5l3MHZQZormaKLL8jrQ/LDvJtTl5I6K2Txfvzl838T+xaSqfM5a1bzJ+nAjqyZBhKNGl7iS7yesn5k7xSRX1m3svQSnRZ004aVhFZb7sso4m50U5nHQpM7KcDUzZMmKhqQ4ECgIAAAAADrCNDhGARtEcoEzGsAglTGSpHRJkbYBD4KYjwaJ0P5irROTj/CL+mjI8RlUam7a7M77iKZlOkpLDLRm1wZbHcOuL0lHXa+nN9PmPwOS1E0+eMbPZ3uvqaeXLJWaTT6NJkM8FRl70P90vucTs98pnR9luOGWGEc3BLmi2tG4ozGcY2rOo6a5pWdrRX8IusLhKFN3hHlf+qf3Oh1YRWiUfoki87ZzSUmYxnh5SM3g8lk1zVYqKfR6yf2LOMYq0UkktFboiLG4qXkcX4u31NqMI01iKEnKW7LZJDrlTHFtnRSrNnUmZ4O8RsihIkTJIGhceJYAbcXwxbDkAM8BD4UkOiySIAkYj0gSFABDhtxUwBQEFuAFhBQAJBrAABoggADWRsAABgAACDJCgQwRTHJgBXwBs2clZsAMy6K6tJnIn+4ASi7OyijvpABqjJnRTJQAkgWLHoAAFAAAAdEAAJEOAAAQoAAIAAAAABIP//Z"/>
          <p:cNvSpPr>
            <a:spLocks noChangeAspect="1" noChangeArrowheads="1"/>
          </p:cNvSpPr>
          <p:nvPr/>
        </p:nvSpPr>
        <p:spPr bwMode="auto">
          <a:xfrm>
            <a:off x="0" y="-1058863"/>
            <a:ext cx="2960688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NZ">
              <a:latin typeface="Calibri" pitchFamily="34" charset="0"/>
            </a:endParaRPr>
          </a:p>
        </p:txBody>
      </p:sp>
      <p:sp>
        <p:nvSpPr>
          <p:cNvPr id="40966" name="AutoShape 10" descr="data:image/jpeg;base64,/9j/4AAQSkZJRgABAQAAAQABAAD/2wCEAAkGBxAQEBQQEhQSEA8PDw8PDxAPDw8PEA8PFBQWFhQUFBQYHCggGBolHBQUITEhJSkrLi4uFx8zODMsNygtLisBCgoKDg0OGhAQGy0kICYsLCwsLCwsLCwsLCwsLCwsLCwsLCwsLCwsLCwsLCwsLCwsLCwsKywsLCwsLCwsLCwsLP/AABEIAMIBAwMBIgACEQEDEQH/xAAcAAABBQEBAQAAAAAAAAAAAAAAAQIDBQYEBwj/xAA6EAACAQIEBAMGBQEIAwAAAAAAAQIDEQQFITEGEkFRE4GRIjJCYXHRFFKhscHxBxUjYnKi4fBDgpL/xAAaAQEAAwEBAQAAAAAAAAAAAAAAAQIDBAUG/8QAKBEAAgEDAwQDAAIDAAAAAAAAAAECAwQREiExEyJBUQUUYSORMnGB/9oADAMBAAIRAxEAPwD2WwWHAANsFhwgA2wWHAANsFhwgA2wWHAANsFhwADbBYcIAJYSw4ABtgsOAAbYLDgAG8oWHAAMsFh4gA2wthwADLC2HAAMsFh4gA2wthQAG2FFFAJAFEAEAUABBBwgAgCiAAAAAAgoACAKIAAAAAAAAAIKAAgCiAAAAAAAAAAAAAIKAAgoAAAAABKAAAAgAAAAAAgAAAAAAAIKAAgCiNgAII5oTxEAOAb4iDnQA4BOZC3AABG7FZmGaxp7sAs20Jzow+O4ypw+JepWvjynf3l6k4Iyj0rmQtzzujxxTfxL1LPDcW05fEvUYGUbEQo8Pn9OXVFhSzGEuqAOwUjjVT6j7kEigIKAAAABKAAAIAAAIAoACAAXAAQOZCcyAFATmRFXqpJgEeLxsYLVmazLiynT+Jepl+PM/qQvGF7vTQ8wxeKqyd5cz9RlFW2es1+PIX0Z2ZdxFOvqr2PIMtXPOMbPVo9iyLCRp0lZa2RyXdz0Y7cmlGDm9y4pYyVtRzxzOWRDzHkP5Srk7FQidk80aGLPWjkk0zmnCN9Uar5aS5RX6yfB34viW0TzbiviOpUbjFtd2baeXQkiqxfDUJdEddP5Sm+TGVvLweV1qknq239Wc8p2N7mHCHZGazHhyrC9lc64XNOfDMHSkvBTxr/M6KWMktpNeZWYmlOm7NNEUcQb5yUwaihnlaO0n5lxguMa0N9TDU8SddLEInJGD1LLePlopO31NhlfFdOp8S9TwTmTH0MdUpO8ZNeZITZ9OYbGRmtGdR4hwpxtJSUKjs/3PXMozGNWKae5BonkswACCSUAAAAAbUdkAJOokcdbHJHDjsU72RXSk3uebc36pvTE6IUc7stJ5miJ5mcCiiKvUjE89/IVmbqjEsnmTGf3mzP1sfroMjjijurh+TX6v4aWOYsbWxjkrFNTx0epMsbTfUrK7rryVdul4OHH5TGrK7sytrcLU30Ro+ZPYc5GKuanOR016MhHhuFOXNbYvcFjEvY7aDcyr6Gdr4hxd0w6s58l400bCdTQ55TM7hs7toyzoZhCXUya3L6Gjs5mKtRiaY+SsiunYgfGZNBnJzBOsUwxg6KkkQywkJrVCJ3QsZ2La2iNJRZrwxSqX0Ric44LcbuCPVrkM4J7nZQvZwfJlKjF8ngeNyurSeqdjjjVaPcM3yWnUT0R5pxFw3Km3KK0PZt76NTZ8nJUoOO6KKnjGO/FXOGUWnZipHoHPgsPxVtU9Ueu/wBl+fOpFRb1Wh4tGJ6f/ZXg5KXN0bJIPdIT0QENL3V9AILlgAAAIR11oSkNeVkAZnG1bTZD4qtcXMYqU9GQqkfM11mqz1KUO1ZIa2Jk/dOKom9yz8E48ZOFPVszOqGFsjkdCxFWqwj11IMTmDlolZHFKPffuSbY9klapJ7aJkUYyTvdkibsNnUsQC4ynG30ZZVKmhiZ4x09Uanh2jOceefUq6e5zVI4eSHGYSpU905Fw3UlubKMFsiWjGxaNNIy14MSuD292T0eE7PST9TYNCKy1L6B1WUVLJJQ63O1Zfpqd0q3Qb4hGiHgjVJnA8EhJ5eiwlD9SKXa9yHBeSVI5XglYjWXosaaS3H8l/oOkn4I1YKuWFsI8KWU6SI7dCOkl4J1JlbPBsq81ynni9OhpqkEkctd6WJUFF5J2Z4VxPkc6U3JRdvkZ6MT3bNMNTqXjJJ3MlU4PjKbcVoz27S66na+TjuLbT3Lgx+TZa6kl2ue18HZfGlFaWKHJ+GfDextMvwzikd5x4L+NXQQgjB2AgkvAFKvOMz8JcsdZv8AQpUqRpx1SLQg5vCOvE4qMFrv2KfE4mVT5LsjkjVk9W/XcbKr28zxq15Kptwjvp26j+sJUhs5qK1siHE4+MFdv6alBi8ZOtdbRXbS5xt+jqjBvk78Xmq1jDWXfoilrRbfM3d/oO5ktNgqbabEGqxHgiVPqxlR6DVWv0EqIYLedwi2iOvK4+Zy4ioMFonHiaqU4325lc9JwUo+HHl25UeVYvDzm1bozV5NmUqUVGWtlY2qRcIJ+zCffJ48GxhPqSvEpa9Clhm0H8iyy6HjX5Wmoq7b2RjF+jKUcbs6JYhS2CM421ZX4qoqb5b3a7bHHPENnRClOW5k5RRbufYfCuUPiMLy+fkzVWsvZR1V6L6o+bVEaqpLbUp4V6kerHrF339SsraS3RKqR4ZYuo27dDojUsVyxDfW5D+Oj32Od9r3NlHUti4c1uQTmyunjo90Mq5hFfErkuSZKpss41CHEVUV8cyh1ZHVx9PvcjKwW0PIY2kpM7uH8NzN36FBiMdKT00Rq+FI+zc67GP8uTO6eKWC2hg12OiFBImih6R7Z5JH4YE1gAJcXWVODk+iMnUxHNeUtW2WfF9aSpRjHRykvRGUVV+R4vyNVuej0elaU+3UXEKt/sQY6uoRcmzkhiLLR/wUmc4xycYX3d2jh52OtQ3GVcU6jc5L2F7q307jvE0bWi0sQxl32tawxzu2lt0JxsW5H1JqVxrqaW9SfC4ecnaKv3fQtaGQX1m/KOn6l4UZT4KTrRhyUNgnFmoWVU4/CvO7GzwEPyR9DoVnL2jD7kfRlqkDhxdRLQ2FTL6b05fRtFXjeGqU9VKcH87Tj9yVatMt9uLRV5fNWJrXZ00clnS7SXeP2G1qPKy11FuC/BQktT/Ridk79C4yDMPw+Hqc7aqVKm1nZQS0/dlZRhzSUXpzNK++7IsxzCUZuEFzRg+W8nq0uxwUopy3Nau6wd881VrpX+YynmkX282ypljra2Xtavoc06lOr7rSn+XaXknuempNeNvw5dCZrKVZS/qdsKJ59HEVaDum2k9U90anKuI4TtzaP56G9OcZGc6biXUqZDUpHRHFQktLAy7iZHHGLWzDE4SFTW3LPuuv1XUlqRCjK7szlrwyi8JOL2KCth5Qk4yVu3ZruhqpmwqZT41Jp+9HWLMpXpyhJwlo0edKOk76dXX/ALIpRQ1RJFa1uoyTIRoFtTdcMaU0YWlq7G2yaXLBI9Swi8tnFePtwaOLHo5KUzpiz0zzR4ogAFHxnJrk7Xf7GWnJrbTvfc1/F1LmpKX5XfyMVWb6a6ani3sP5Wz07WXYkS1Kmn0M1i6t6spL4dC+Tflb9TO1U1OSe12cqjudUXsTPEXste7OzI8N4tWzvbfTey6L9NSupw102tua/g3DpuUuukV9N2TCGqaiRUnog2i5w2CUVZez9NLHdGikrfySKBNGCa/4PYhFJYR5MpZOWVJEEsPfods6JDOlbUsypxVKC2sc1TDltGlc561KxRonJUyilo9DmqYCNa8L8s37k+l+z+RY1oE+XYJ1VJbWs19TGonjY0hLBg8ZDEYWpyzg04SW2u3VEeNhyyd9m73731PSM0yvngp2u0uWSeu3VGWzzLvYUlqrWON01KLa5OyFfLWTMVqfMrGerwq03quZX0a3NE00xk7PdEU6rhsbSgpHBgc2TtGpaSVlaatLykWMssp1VzUpOMuzdvRlRjsuTd4uzIMNiqtJ2/jodacZ7oxalEunUxeHeqcod12LTAZ+no20+z0Icuz+nJWnpbvqjqqYTCV9lHm7xfL+xbuXDMnh8ouaGLjNdH81uWWWYF1aiS2vdtmPp5NUpv8Aw6rS6KpG6/8AqP2Nfwp4qqRjO2+61T8w5eGZTWFsayrheRpx2Wj+aMbxrgXGEqsFedNXst5Q3a+q39Tf4ley32RmcyqqVl37nHdNU3hk27eco8o/vCrLanL0JaNPFVH7rSZ6VQyunZPlWqvsdcMuitkj0KdnTxk0ldyMXlGS1E7yNdgsM0kWFPCpdDohRsdkIKCwjkqVHLkZRgdEQUB6RYyAAAATGUlOLi9bow2Y5fOlJ6Nx6NG7qMq8xqpJ3VzCtQjUW5tSqODMLKRU16Kc7s6OIK9RSbgrWKGedSWlSDTXVHmTt5J7bnowqJotIrexb8M5l4NZXf8Ahu6l/lfR/QyFfOodL37JEuT1a0qqly2p7ST+JMrTpzT1Y4Jm4tYbPaXrqtmEZW1MhlOcyw7VKrd0f/HPd0/8su67M1dKtGaummnqmtUz0YTUllHnzg4s6bqRDV10HQQriXbMyOnoR1dSWemhFONyuScHFKldl5ktDlTOGlQLzB0+WJRLLKyEnTVpLo9TL4mjG7py92abX1W/3LzPKklGKi7OUktOxRZv7NSkr+1f+NTilPRV/OP7NqayjGZxlkqcn2ez7lTJd0b/ABNPm0auijx2Rt3cNV26lq1th5idVK4WMSMxVpX1X3EpYZPdX8juqYKUXs/oyelR+Ry7o6dSwVFbKISV1dfTQro5TVpvmpze5rJ0tCCFL92XVaaKaIshyzHYmKs1exvuEKFSUuedklraxQZXhOZmvq1Y4alGKftyV7LdFuq+WclSOdkWuPqNRajJJ220/kxWIjOrVUIvSUtbJp2vr8th9bGc7u7zk9op6t9y0yLLZQbq1NJNWjBfBH7mdOk7mqttiU+jF+y1p0UkktkkiWMB8bDrn0JwZEURyQlxbgBYABIAUAAAjmcGKpXLFojlTARmcXlUZdCnxPDMJdDcSpEUqKKOCZoqjRhKfCdNO/L+hZ4bJow6GjlSIpxK9NE9Rsz+ZZd7N0r90UNLMMRhHeN6lPrC9pR+nR/93NnXg2VmJy1T+T/c5KtKUXqh/RvTqRa0yH5ZxdRmkpPkl1UvZf6l5RzSlLaS9TIVOGnUvy2uuklv5lZPKqlKVnzR/wBLdjPryX+SLdKLeEehyxkPzL1RFPMqS+Jep594EvzS37ststwabV9b23dzN3WeC7t0llm2yqr40tF7K1bL+Wi+i2OXKsKqdNJbtXZ1TkludsFiGZeThk8vYrVhJSl4k3qlt0WrZn6klXxit7tK+vQ7OJ+IY04OnSalUas5fDBfcqeG4tQc9fa6v4u5wKmqlRRjuvLOiOYxcn/wvHg0xqwdiSnNkyqM9dxTObJxVstp1F7cU/nszinw5D4Xb5SX8ovVIddGUreMuUWVSS4ZmKvDtS2ii/8A2scceGK/5V5SizZOaF5l3MHZQZormaKLL8jrQ/LDvJtTl5I6K2Txfvzl838T+xaSqfM5a1bzJ+nAjqyZBhKNGl7iS7yesn5k7xSRX1m3svQSnRZ004aVhFZb7sso4m50U5nHQpM7KcDUzZMmKhqQ4ECgIAAAAADrCNDhGARtEcoEzGsAglTGSpHRJkbYBD4KYjwaJ0P5irROTj/CL+mjI8RlUam7a7M77iKZlOkpLDLRm1wZbHcOuL0lHXa+nN9PmPwOS1E0+eMbPZ3uvqaeXLJWaTT6NJkM8FRl70P90vucTs98pnR9luOGWGEc3BLmi2tG4ozGcY2rOo6a5pWdrRX8IusLhKFN3hHlf+qf3Oh1YRWiUfoki87ZzSUmYxnh5SM3g8lk1zVYqKfR6yf2LOMYq0UkktFboiLG4qXkcX4u31NqMI01iKEnKW7LZJDrlTHFtnRSrNnUmZ4O8RsihIkTJIGhceJYAbcXwxbDkAM8BD4UkOiySIAkYj0gSFABDhtxUwBQEFuAFhBQAJBrAABoggADWRsAABgAACDJCgQwRTHJgBXwBs2clZsAMy6K6tJnIn+4ASi7OyijvpABqjJnRTJQAkgWLHoAAFAAAAdEAAJEOAAAQoAAIAAAAABIP//Z"/>
          <p:cNvSpPr>
            <a:spLocks noChangeAspect="1" noChangeArrowheads="1"/>
          </p:cNvSpPr>
          <p:nvPr/>
        </p:nvSpPr>
        <p:spPr bwMode="auto">
          <a:xfrm>
            <a:off x="0" y="-1058863"/>
            <a:ext cx="2960688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NZ">
              <a:latin typeface="Calibri" pitchFamily="34" charset="0"/>
            </a:endParaRPr>
          </a:p>
        </p:txBody>
      </p:sp>
      <p:sp>
        <p:nvSpPr>
          <p:cNvPr id="40967" name="AutoShape 12" descr="data:image/jpeg;base64,/9j/4AAQSkZJRgABAQAAAQABAAD/2wCEAAkGBxAQEBQQEhQSEA8PDw8PDxAPDw8PEA8PFBQWFhQUFBQYHCggGBolHBQUITEhJSkrLi4uFx8zODMsNygtLisBCgoKDg0OGhAQGy0kICYsLCwsLCwsLCwsLCwsLCwsLCwsLCwsLCwsLCwsLCwsLCwsLCwsKywsLCwsLCwsLCwsLP/AABEIAMIBAwMBIgACEQEDEQH/xAAcAAABBQEBAQAAAAAAAAAAAAAAAQIDBQYEBwj/xAA6EAACAQIEBAMGBQEIAwAAAAAAAQIDEQQFITEGEkFRE4GRIjJCYXHRFFKhscHxBxUjYnKi4fBDgpL/xAAaAQEAAwEBAQAAAAAAAAAAAAAAAQIDBAUG/8QAKBEAAgEDAwQDAAIDAAAAAAAAAAECAwQREiExEyJBUQUUYSORMnGB/9oADAMBAAIRAxEAPwD2WwWHAANsFhwgA2wWHAANsFhwgA2wWHAANsFhwADbBYcIAJYSw4ABtgsOAAbYLDgAG8oWHAAMsFh4gA2wthwADLC2HAAMsFh4gA2wthQAG2FFFAJAFEAEAUABBBwgAgCiAAAAAAgoACAKIAAAAAAAAAIKAAgCiAAAAAAAAAAAAAIKAAgoAAAAABKAAAAgAAAAAAgAAAAAAAIKAAgCiNgAII5oTxEAOAb4iDnQA4BOZC3AABG7FZmGaxp7sAs20Jzow+O4ypw+JepWvjynf3l6k4Iyj0rmQtzzujxxTfxL1LPDcW05fEvUYGUbEQo8Pn9OXVFhSzGEuqAOwUjjVT6j7kEigIKAAAABKAAAIAAAIAoACAAXAAQOZCcyAFATmRFXqpJgEeLxsYLVmazLiynT+Jepl+PM/qQvGF7vTQ8wxeKqyd5cz9RlFW2es1+PIX0Z2ZdxFOvqr2PIMtXPOMbPVo9iyLCRp0lZa2RyXdz0Y7cmlGDm9y4pYyVtRzxzOWRDzHkP5Srk7FQidk80aGLPWjkk0zmnCN9Uar5aS5RX6yfB34viW0TzbiviOpUbjFtd2baeXQkiqxfDUJdEddP5Sm+TGVvLweV1qknq239Wc8p2N7mHCHZGazHhyrC9lc64XNOfDMHSkvBTxr/M6KWMktpNeZWYmlOm7NNEUcQb5yUwaihnlaO0n5lxguMa0N9TDU8SddLEInJGD1LLePlopO31NhlfFdOp8S9TwTmTH0MdUpO8ZNeZITZ9OYbGRmtGdR4hwpxtJSUKjs/3PXMozGNWKae5BonkswACCSUAAAAAbUdkAJOokcdbHJHDjsU72RXSk3uebc36pvTE6IUc7stJ5miJ5mcCiiKvUjE89/IVmbqjEsnmTGf3mzP1sfroMjjijurh+TX6v4aWOYsbWxjkrFNTx0epMsbTfUrK7rryVdul4OHH5TGrK7sytrcLU30Ro+ZPYc5GKuanOR016MhHhuFOXNbYvcFjEvY7aDcyr6Gdr4hxd0w6s58l400bCdTQ55TM7hs7toyzoZhCXUya3L6Gjs5mKtRiaY+SsiunYgfGZNBnJzBOsUwxg6KkkQywkJrVCJ3QsZ2La2iNJRZrwxSqX0Ric44LcbuCPVrkM4J7nZQvZwfJlKjF8ngeNyurSeqdjjjVaPcM3yWnUT0R5pxFw3Km3KK0PZt76NTZ8nJUoOO6KKnjGO/FXOGUWnZipHoHPgsPxVtU9Ueu/wBl+fOpFRb1Wh4tGJ6f/ZXg5KXN0bJIPdIT0QENL3V9AILlgAAAIR11oSkNeVkAZnG1bTZD4qtcXMYqU9GQqkfM11mqz1KUO1ZIa2Jk/dOKom9yz8E48ZOFPVszOqGFsjkdCxFWqwj11IMTmDlolZHFKPffuSbY9klapJ7aJkUYyTvdkibsNnUsQC4ynG30ZZVKmhiZ4x09Uanh2jOceefUq6e5zVI4eSHGYSpU905Fw3UlubKMFsiWjGxaNNIy14MSuD292T0eE7PST9TYNCKy1L6B1WUVLJJQ63O1Zfpqd0q3Qb4hGiHgjVJnA8EhJ5eiwlD9SKXa9yHBeSVI5XglYjWXosaaS3H8l/oOkn4I1YKuWFsI8KWU6SI7dCOkl4J1JlbPBsq81ynni9OhpqkEkctd6WJUFF5J2Z4VxPkc6U3JRdvkZ6MT3bNMNTqXjJJ3MlU4PjKbcVoz27S66na+TjuLbT3Lgx+TZa6kl2ue18HZfGlFaWKHJ+GfDextMvwzikd5x4L+NXQQgjB2AgkvAFKvOMz8JcsdZv8AQpUqRpx1SLQg5vCOvE4qMFrv2KfE4mVT5LsjkjVk9W/XcbKr28zxq15Kptwjvp26j+sJUhs5qK1siHE4+MFdv6alBi8ZOtdbRXbS5xt+jqjBvk78Xmq1jDWXfoilrRbfM3d/oO5ktNgqbabEGqxHgiVPqxlR6DVWv0EqIYLedwi2iOvK4+Zy4ioMFonHiaqU4325lc9JwUo+HHl25UeVYvDzm1bozV5NmUqUVGWtlY2qRcIJ+zCffJ48GxhPqSvEpa9Clhm0H8iyy6HjX5Wmoq7b2RjF+jKUcbs6JYhS2CM421ZX4qoqb5b3a7bHHPENnRClOW5k5RRbufYfCuUPiMLy+fkzVWsvZR1V6L6o+bVEaqpLbUp4V6kerHrF339SsraS3RKqR4ZYuo27dDojUsVyxDfW5D+Oj32Od9r3NlHUti4c1uQTmyunjo90Mq5hFfErkuSZKpss41CHEVUV8cyh1ZHVx9PvcjKwW0PIY2kpM7uH8NzN36FBiMdKT00Rq+FI+zc67GP8uTO6eKWC2hg12OiFBImih6R7Z5JH4YE1gAJcXWVODk+iMnUxHNeUtW2WfF9aSpRjHRykvRGUVV+R4vyNVuej0elaU+3UXEKt/sQY6uoRcmzkhiLLR/wUmc4xycYX3d2jh52OtQ3GVcU6jc5L2F7q307jvE0bWi0sQxl32tawxzu2lt0JxsW5H1JqVxrqaW9SfC4ecnaKv3fQtaGQX1m/KOn6l4UZT4KTrRhyUNgnFmoWVU4/CvO7GzwEPyR9DoVnL2jD7kfRlqkDhxdRLQ2FTL6b05fRtFXjeGqU9VKcH87Tj9yVatMt9uLRV5fNWJrXZ00clnS7SXeP2G1qPKy11FuC/BQktT/Ridk79C4yDMPw+Hqc7aqVKm1nZQS0/dlZRhzSUXpzNK++7IsxzCUZuEFzRg+W8nq0uxwUopy3Nau6wd881VrpX+YynmkX282ypljra2Xtavoc06lOr7rSn+XaXknuempNeNvw5dCZrKVZS/qdsKJ59HEVaDum2k9U90anKuI4TtzaP56G9OcZGc6biXUqZDUpHRHFQktLAy7iZHHGLWzDE4SFTW3LPuuv1XUlqRCjK7szlrwyi8JOL2KCth5Qk4yVu3ZruhqpmwqZT41Jp+9HWLMpXpyhJwlo0edKOk76dXX/ALIpRQ1RJFa1uoyTIRoFtTdcMaU0YWlq7G2yaXLBI9Swi8tnFePtwaOLHo5KUzpiz0zzR4ogAFHxnJrk7Xf7GWnJrbTvfc1/F1LmpKX5XfyMVWb6a6ani3sP5Wz07WXYkS1Kmn0M1i6t6spL4dC+Tflb9TO1U1OSe12cqjudUXsTPEXste7OzI8N4tWzvbfTey6L9NSupw102tua/g3DpuUuukV9N2TCGqaiRUnog2i5w2CUVZez9NLHdGikrfySKBNGCa/4PYhFJYR5MpZOWVJEEsPfods6JDOlbUsypxVKC2sc1TDltGlc561KxRonJUyilo9DmqYCNa8L8s37k+l+z+RY1oE+XYJ1VJbWs19TGonjY0hLBg8ZDEYWpyzg04SW2u3VEeNhyyd9m73731PSM0yvngp2u0uWSeu3VGWzzLvYUlqrWON01KLa5OyFfLWTMVqfMrGerwq03quZX0a3NE00xk7PdEU6rhsbSgpHBgc2TtGpaSVlaatLykWMssp1VzUpOMuzdvRlRjsuTd4uzIMNiqtJ2/jodacZ7oxalEunUxeHeqcod12LTAZ+no20+z0Icuz+nJWnpbvqjqqYTCV9lHm7xfL+xbuXDMnh8ouaGLjNdH81uWWWYF1aiS2vdtmPp5NUpv8Aw6rS6KpG6/8AqP2Nfwp4qqRjO2+61T8w5eGZTWFsayrheRpx2Wj+aMbxrgXGEqsFedNXst5Q3a+q39Tf4ley32RmcyqqVl37nHdNU3hk27eco8o/vCrLanL0JaNPFVH7rSZ6VQyunZPlWqvsdcMuitkj0KdnTxk0ldyMXlGS1E7yNdgsM0kWFPCpdDohRsdkIKCwjkqVHLkZRgdEQUB6RYyAAAATGUlOLi9bow2Y5fOlJ6Nx6NG7qMq8xqpJ3VzCtQjUW5tSqODMLKRU16Kc7s6OIK9RSbgrWKGedSWlSDTXVHmTt5J7bnowqJotIrexb8M5l4NZXf8Ahu6l/lfR/QyFfOodL37JEuT1a0qqly2p7ST+JMrTpzT1Y4Jm4tYbPaXrqtmEZW1MhlOcyw7VKrd0f/HPd0/8su67M1dKtGaummnqmtUz0YTUllHnzg4s6bqRDV10HQQriXbMyOnoR1dSWemhFONyuScHFKldl5ktDlTOGlQLzB0+WJRLLKyEnTVpLo9TL4mjG7py92abX1W/3LzPKklGKi7OUktOxRZv7NSkr+1f+NTilPRV/OP7NqayjGZxlkqcn2ez7lTJd0b/ABNPm0auijx2Rt3cNV26lq1th5idVK4WMSMxVpX1X3EpYZPdX8juqYKUXs/oyelR+Ry7o6dSwVFbKISV1dfTQro5TVpvmpze5rJ0tCCFL92XVaaKaIshyzHYmKs1exvuEKFSUuedklraxQZXhOZmvq1Y4alGKftyV7LdFuq+WclSOdkWuPqNRajJJ220/kxWIjOrVUIvSUtbJp2vr8th9bGc7u7zk9op6t9y0yLLZQbq1NJNWjBfBH7mdOk7mqttiU+jF+y1p0UkktkkiWMB8bDrn0JwZEURyQlxbgBYABIAUAAAjmcGKpXLFojlTARmcXlUZdCnxPDMJdDcSpEUqKKOCZoqjRhKfCdNO/L+hZ4bJow6GjlSIpxK9NE9Rsz+ZZd7N0r90UNLMMRhHeN6lPrC9pR+nR/93NnXg2VmJy1T+T/c5KtKUXqh/RvTqRa0yH5ZxdRmkpPkl1UvZf6l5RzSlLaS9TIVOGnUvy2uuklv5lZPKqlKVnzR/wBLdjPryX+SLdKLeEehyxkPzL1RFPMqS+Jep594EvzS37ststwabV9b23dzN3WeC7t0llm2yqr40tF7K1bL+Wi+i2OXKsKqdNJbtXZ1TkludsFiGZeThk8vYrVhJSl4k3qlt0WrZn6klXxit7tK+vQ7OJ+IY04OnSalUas5fDBfcqeG4tQc9fa6v4u5wKmqlRRjuvLOiOYxcn/wvHg0xqwdiSnNkyqM9dxTObJxVstp1F7cU/nszinw5D4Xb5SX8ovVIddGUreMuUWVSS4ZmKvDtS2ii/8A2scceGK/5V5SizZOaF5l3MHZQZormaKLL8jrQ/LDvJtTl5I6K2Txfvzl838T+xaSqfM5a1bzJ+nAjqyZBhKNGl7iS7yesn5k7xSRX1m3svQSnRZ004aVhFZb7sso4m50U5nHQpM7KcDUzZMmKhqQ4ECgIAAAAADrCNDhGARtEcoEzGsAglTGSpHRJkbYBD4KYjwaJ0P5irROTj/CL+mjI8RlUam7a7M77iKZlOkpLDLRm1wZbHcOuL0lHXa+nN9PmPwOS1E0+eMbPZ3uvqaeXLJWaTT6NJkM8FRl70P90vucTs98pnR9luOGWGEc3BLmi2tG4ozGcY2rOo6a5pWdrRX8IusLhKFN3hHlf+qf3Oh1YRWiUfoki87ZzSUmYxnh5SM3g8lk1zVYqKfR6yf2LOMYq0UkktFboiLG4qXkcX4u31NqMI01iKEnKW7LZJDrlTHFtnRSrNnUmZ4O8RsihIkTJIGhceJYAbcXwxbDkAM8BD4UkOiySIAkYj0gSFABDhtxUwBQEFuAFhBQAJBrAABoggADWRsAABgAACDJCgQwRTHJgBXwBs2clZsAMy6K6tJnIn+4ASi7OyijvpABqjJnRTJQAkgWLHoAAFAAAAdEAAJEOAAAQoAAIAAAAABIP//Z"/>
          <p:cNvSpPr>
            <a:spLocks noChangeAspect="1" noChangeArrowheads="1"/>
          </p:cNvSpPr>
          <p:nvPr/>
        </p:nvSpPr>
        <p:spPr bwMode="auto">
          <a:xfrm>
            <a:off x="0" y="-1058863"/>
            <a:ext cx="2960688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N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2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67128" cy="45259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Regular moderate exercise (20-30 </a:t>
            </a:r>
            <a:r>
              <a:rPr lang="en-US" sz="2400" dirty="0" err="1" smtClean="0"/>
              <a:t>mins</a:t>
            </a:r>
            <a:r>
              <a:rPr lang="en-US" sz="2400" dirty="0" smtClean="0"/>
              <a:t> 5 x a week)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Physically active men who exercised at least three times a week for one hour typically scored higher in almost all sperm parameters in comparison to men who participated in more frequent and rigorous exercise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Excessive exercise can negatively affect fertility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84784"/>
            <a:ext cx="7283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i="1" dirty="0" smtClean="0">
                <a:latin typeface="Eras Medium ITC" panose="020B0602030504020804" pitchFamily="34" charset="0"/>
              </a:rPr>
              <a:t>Not too little, not too much!</a:t>
            </a:r>
            <a:endParaRPr lang="en-NZ" sz="2400" i="1" dirty="0">
              <a:latin typeface="Eras Medium ITC" panose="020B06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9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/>
          <a:lstStyle/>
          <a:p>
            <a:r>
              <a:rPr lang="en-US" dirty="0" smtClean="0"/>
              <a:t>Caffeine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067128" cy="518457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600" dirty="0" smtClean="0"/>
              <a:t>Increased time to conception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Risk continues to rise with increased caffeine consumption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Association between high levels of caffeine consumption during pregnancy and an increased risk of stillbirth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May increase risk of miscarriage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Excessive caffeine can reduce and retard sperm quality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As little as 3 cups of coffee / day can have a seriously detrimental effect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600" i="1" dirty="0" smtClean="0"/>
              <a:t>2 cups / day or less! Be aware of energy drinks, some soft drinks, teas &amp; chocolate which contain caffeine</a:t>
            </a:r>
          </a:p>
        </p:txBody>
      </p:sp>
      <p:pic>
        <p:nvPicPr>
          <p:cNvPr id="1026" name="Picture 2" descr="http://science-all.com/images/coffee/coffee-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665" y="116632"/>
            <a:ext cx="2532647" cy="165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89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Alcohol &amp; fertility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83152" cy="485313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Decreases fertility rates – levels as low as 1 drink per week has been associated with reduced conception rates</a:t>
            </a:r>
          </a:p>
          <a:p>
            <a:r>
              <a:rPr lang="en-US" sz="2400" dirty="0" smtClean="0"/>
              <a:t>Increases risk of miscarriage</a:t>
            </a:r>
          </a:p>
          <a:p>
            <a:r>
              <a:rPr lang="en-US" sz="2400" dirty="0" smtClean="0"/>
              <a:t>Extreme levels = dangerous to unborn child</a:t>
            </a:r>
          </a:p>
          <a:p>
            <a:r>
              <a:rPr lang="en-US" sz="2400" dirty="0" smtClean="0"/>
              <a:t>Effects at lower levels uncertain</a:t>
            </a:r>
          </a:p>
          <a:p>
            <a:r>
              <a:rPr lang="en-US" sz="2400" dirty="0" smtClean="0"/>
              <a:t>Most vulnerable time for </a:t>
            </a:r>
            <a:r>
              <a:rPr lang="en-US" sz="2400" dirty="0" err="1" smtClean="0"/>
              <a:t>foetus</a:t>
            </a:r>
            <a:r>
              <a:rPr lang="en-US" sz="2400" dirty="0" smtClean="0"/>
              <a:t> is in first weeks of pregnancy (often undetected)</a:t>
            </a:r>
          </a:p>
          <a:p>
            <a:endParaRPr lang="en-US" sz="2600" dirty="0" smtClean="0"/>
          </a:p>
          <a:p>
            <a:pPr marL="0" lvl="0" indent="0">
              <a:buNone/>
            </a:pPr>
            <a:r>
              <a:rPr lang="en-NZ" sz="1100" dirty="0" smtClean="0"/>
              <a:t>UNSW Australia. National </a:t>
            </a:r>
            <a:r>
              <a:rPr lang="en-NZ" sz="1100" dirty="0" err="1" smtClean="0"/>
              <a:t>Perinatal</a:t>
            </a:r>
            <a:r>
              <a:rPr lang="en-NZ" sz="1100" dirty="0" smtClean="0"/>
              <a:t> Epidemiology and Statistics Unit – </a:t>
            </a:r>
            <a:r>
              <a:rPr lang="en-NZ" sz="1100" b="1" dirty="0" smtClean="0"/>
              <a:t>Assisted Reproductive Technology in Australia and NZ 2011.</a:t>
            </a:r>
            <a:r>
              <a:rPr lang="en-NZ" sz="1100" dirty="0" smtClean="0"/>
              <a:t> </a:t>
            </a:r>
            <a:r>
              <a:rPr lang="en-NZ" sz="1100" u="sng" dirty="0" smtClean="0">
                <a:hlinkClick r:id="rId2"/>
              </a:rPr>
              <a:t>http://www.npesu.unsw.edu.au/surveillance/assisted-reproductive-technology-australia-new-zealand-2011</a:t>
            </a:r>
            <a:endParaRPr lang="en-US" sz="1100" dirty="0" smtClean="0"/>
          </a:p>
          <a:p>
            <a:endParaRPr lang="en-US" sz="1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smtClean="0"/>
              <a:t>Alcohol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7571184" cy="29523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/>
              <a:t>Risks for women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err="1" smtClean="0"/>
              <a:t>Anovulation</a:t>
            </a:r>
            <a:endParaRPr lang="en-US" sz="22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err="1" smtClean="0"/>
              <a:t>Luteal</a:t>
            </a:r>
            <a:r>
              <a:rPr lang="en-US" sz="2200" dirty="0" smtClean="0"/>
              <a:t> phase dysfunction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Delayed conception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Abnormal </a:t>
            </a:r>
            <a:r>
              <a:rPr lang="en-US" sz="2200" dirty="0" err="1" smtClean="0"/>
              <a:t>blastocyst</a:t>
            </a:r>
            <a:r>
              <a:rPr lang="en-US" sz="2200" dirty="0" smtClean="0"/>
              <a:t> formation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Increased risk of spontaneous abortion and </a:t>
            </a:r>
            <a:r>
              <a:rPr lang="en-US" sz="2200" dirty="0" err="1" smtClean="0"/>
              <a:t>foetal</a:t>
            </a:r>
            <a:r>
              <a:rPr lang="en-US" sz="2200" dirty="0" smtClean="0"/>
              <a:t> death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/>
              <a:t>Impact on children’s cognitive and socio-emotional development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005064"/>
            <a:ext cx="82296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Eras Medium ITC" panose="020B06020305040208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sz="4400" dirty="0" smtClean="0"/>
          </a:p>
          <a:p>
            <a:pPr>
              <a:buFont typeface="Arial" pitchFamily="34" charset="0"/>
              <a:buNone/>
            </a:pPr>
            <a:r>
              <a:rPr lang="en-US" sz="4400" b="1" dirty="0" smtClean="0"/>
              <a:t>Risks for men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Testicular atrophy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Decreased libido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Decreased semen volume</a:t>
            </a:r>
          </a:p>
          <a:p>
            <a:pPr>
              <a:spcAft>
                <a:spcPts val="600"/>
              </a:spcAft>
            </a:pPr>
            <a:r>
              <a:rPr lang="en-US" sz="4000" dirty="0" smtClean="0"/>
              <a:t>Decreased sperm numbers and quality</a:t>
            </a:r>
          </a:p>
          <a:p>
            <a:endParaRPr lang="en-US" dirty="0" smtClean="0"/>
          </a:p>
          <a:p>
            <a:pPr marL="0" indent="0">
              <a:buFont typeface="Arial" pitchFamily="34" charset="0"/>
              <a:buNone/>
            </a:pPr>
            <a:r>
              <a:rPr lang="en-NZ" sz="1400" dirty="0" smtClean="0"/>
              <a:t>Woodruff, T.J., Carlson, A., Schwartz, M.P.H. and </a:t>
            </a:r>
            <a:r>
              <a:rPr lang="en-NZ" sz="1400" dirty="0" err="1" smtClean="0"/>
              <a:t>Giudice</a:t>
            </a:r>
            <a:r>
              <a:rPr lang="en-NZ" sz="1400" dirty="0" smtClean="0"/>
              <a:t>, L.C. </a:t>
            </a:r>
            <a:r>
              <a:rPr lang="en-NZ" sz="1400" b="1" dirty="0" smtClean="0"/>
              <a:t>“Proceedings of the Summit on Environmental Challenges to Reproductive health and Fertility” </a:t>
            </a:r>
            <a:r>
              <a:rPr lang="en-NZ" sz="1400" i="1" dirty="0" smtClean="0"/>
              <a:t>Fertility and Sterility</a:t>
            </a:r>
            <a:r>
              <a:rPr lang="en-NZ" sz="1400" dirty="0" smtClean="0"/>
              <a:t> 89, No.2 (2008):281-300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881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859216" cy="4891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Marijuana</a:t>
            </a:r>
          </a:p>
          <a:p>
            <a:r>
              <a:rPr lang="en-US" sz="2200" dirty="0" smtClean="0"/>
              <a:t>Men – reduce testosterone, spermatogenesis, sperm motility</a:t>
            </a:r>
          </a:p>
          <a:p>
            <a:r>
              <a:rPr lang="en-US" sz="2200" dirty="0" smtClean="0"/>
              <a:t>Women – impacts hormonal regulation and affects egg and embryo movement throughout oviducts</a:t>
            </a:r>
          </a:p>
          <a:p>
            <a:r>
              <a:rPr lang="en-US" sz="2200" dirty="0" smtClean="0"/>
              <a:t>Negatively impacts placental and fetal development</a:t>
            </a:r>
          </a:p>
          <a:p>
            <a:pPr marL="0" indent="0">
              <a:buNone/>
            </a:pPr>
            <a:r>
              <a:rPr lang="en-US" sz="2400" b="1" dirty="0" smtClean="0"/>
              <a:t>Other drugs</a:t>
            </a:r>
          </a:p>
          <a:p>
            <a:r>
              <a:rPr lang="en-US" sz="2200" dirty="0" smtClean="0"/>
              <a:t>Cocaine and heroin interfere with healthy sperm.  The effect of synthetic drugs such as methamphetamine (‘P’) is less known</a:t>
            </a:r>
          </a:p>
          <a:p>
            <a:pPr marL="0" indent="0">
              <a:buNone/>
            </a:pPr>
            <a:r>
              <a:rPr lang="en-US" sz="2400" b="1" dirty="0" smtClean="0"/>
              <a:t>Prescription medicines</a:t>
            </a:r>
          </a:p>
          <a:p>
            <a:r>
              <a:rPr lang="en-US" sz="2200" dirty="0" smtClean="0"/>
              <a:t>May impact fertility – check with doctor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901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9512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 smtClean="0"/>
              <a:t>Cigarette smoke contains over 4000 chemicals.  Associated with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lower fertility rates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Increased ectopic pregnancy risk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adverse reproductive outcomes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higher risk of IVF failure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Women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Risk of ovarian problems, ovarian reserve issues and hormonal problems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Men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Decrease </a:t>
            </a:r>
            <a:r>
              <a:rPr lang="en-US" dirty="0"/>
              <a:t>in total semen volume, sperm count, motility, morphology, </a:t>
            </a:r>
            <a:r>
              <a:rPr lang="en-US" dirty="0" err="1"/>
              <a:t>fertilising</a:t>
            </a:r>
            <a:r>
              <a:rPr lang="en-US" dirty="0"/>
              <a:t> capacity, sperm DNA integrity, </a:t>
            </a:r>
            <a:r>
              <a:rPr lang="en-US" dirty="0" smtClean="0"/>
              <a:t>testosterone and increase </a:t>
            </a:r>
            <a:r>
              <a:rPr lang="en-US" dirty="0"/>
              <a:t>in erectile </a:t>
            </a:r>
            <a:r>
              <a:rPr lang="en-US" dirty="0" smtClean="0"/>
              <a:t>dysfunction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Environmental 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211144" cy="525172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Exposure to environmental contaminants (synthetic chemicals, heavy metals), during critical periods of development (before conception and during pregnancy), have potential effects on all aspects of future reproductive health (1)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/>
              <a:t>100,000 synthetic chemicals are available in the market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/>
              <a:t>1500 new chemicals will be produced this year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/>
              <a:t>Of 80,000 chemicals used in this country only 200 have been tested for safety</a:t>
            </a:r>
            <a:r>
              <a:rPr lang="en-US" sz="2400" dirty="0" smtClean="0"/>
              <a:t>.</a:t>
            </a:r>
          </a:p>
          <a:p>
            <a:pPr>
              <a:spcBef>
                <a:spcPct val="50000"/>
              </a:spcBef>
              <a:defRPr/>
            </a:pPr>
            <a:r>
              <a:rPr lang="en-US" sz="2400" dirty="0" smtClean="0"/>
              <a:t>Be aware of Radiation</a:t>
            </a:r>
            <a:endParaRPr lang="en-US" sz="2400" dirty="0"/>
          </a:p>
          <a:p>
            <a:endParaRPr lang="en-US" dirty="0" smtClean="0"/>
          </a:p>
          <a:p>
            <a:pPr marL="0" lvl="0" indent="0">
              <a:buNone/>
            </a:pPr>
            <a:r>
              <a:rPr lang="en-NZ" sz="1400" dirty="0" smtClean="0"/>
              <a:t>(1)  Woodruff, T.J., Carlson, A., Schwartz, M.P.H. and </a:t>
            </a:r>
            <a:r>
              <a:rPr lang="en-NZ" sz="1400" dirty="0" err="1" smtClean="0"/>
              <a:t>Giudice</a:t>
            </a:r>
            <a:r>
              <a:rPr lang="en-NZ" sz="1400" dirty="0" smtClean="0"/>
              <a:t>, L.C. </a:t>
            </a:r>
            <a:r>
              <a:rPr lang="en-NZ" sz="1400" b="1" dirty="0" smtClean="0"/>
              <a:t>“Proceedings of the Summit on Environmental Challenges to Reproductive health and Fertility” </a:t>
            </a:r>
            <a:r>
              <a:rPr lang="en-NZ" sz="1400" i="1" dirty="0" smtClean="0"/>
              <a:t>Fertility and Sterility</a:t>
            </a:r>
            <a:r>
              <a:rPr lang="en-NZ" sz="1400" dirty="0" smtClean="0"/>
              <a:t> 89, No.2 (2008):281-300</a:t>
            </a:r>
            <a:endParaRPr lang="en-US" sz="1400" dirty="0" smtClean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543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en-US" dirty="0" smtClean="0"/>
              <a:t>Environmental Toxicity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00200"/>
            <a:ext cx="6401685" cy="47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332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Exists to support New Zealanders </a:t>
            </a:r>
            <a:r>
              <a:rPr lang="en-US" sz="2600" dirty="0" smtClean="0"/>
              <a:t>experiencing fertility </a:t>
            </a:r>
            <a:r>
              <a:rPr lang="en-US" sz="2600" dirty="0"/>
              <a:t>problems, whether having difficulties becoming or staying pregnant</a:t>
            </a:r>
          </a:p>
          <a:p>
            <a:pPr marL="0">
              <a:buNone/>
            </a:pPr>
            <a:endParaRPr lang="en-US" sz="2600" dirty="0"/>
          </a:p>
          <a:p>
            <a:pPr marL="0">
              <a:buNone/>
            </a:pPr>
            <a:r>
              <a:rPr lang="en-US" sz="2600" dirty="0" smtClean="0"/>
              <a:t>Information </a:t>
            </a:r>
            <a:r>
              <a:rPr lang="en-US" sz="2600" dirty="0"/>
              <a:t>– Support – Advocacy</a:t>
            </a:r>
          </a:p>
          <a:p>
            <a:pPr marL="0">
              <a:buNone/>
            </a:pPr>
            <a:endParaRPr lang="en-US" sz="1800" dirty="0"/>
          </a:p>
          <a:p>
            <a:pPr marL="0">
              <a:buNone/>
            </a:pPr>
            <a:r>
              <a:rPr lang="en-US" sz="1800" dirty="0" smtClean="0"/>
              <a:t>Fertility </a:t>
            </a:r>
            <a:r>
              <a:rPr lang="en-US" sz="1800" dirty="0"/>
              <a:t>NZ is a registered Charity </a:t>
            </a:r>
            <a:r>
              <a:rPr lang="en-US" sz="1800" dirty="0" smtClean="0"/>
              <a:t>which </a:t>
            </a:r>
            <a:r>
              <a:rPr lang="en-US" sz="1800" dirty="0"/>
              <a:t>has been dedicated to supporting people faced with fertility issues for over </a:t>
            </a:r>
            <a:r>
              <a:rPr lang="en-US" sz="1800" dirty="0" smtClean="0"/>
              <a:t>25 </a:t>
            </a:r>
            <a:r>
              <a:rPr lang="en-US" sz="1800" dirty="0"/>
              <a:t>years</a:t>
            </a:r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5403"/>
            <a:ext cx="3384376" cy="117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Endocrine disruptors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995120" cy="41373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Pesticides, insecticides, plastics, cosmetics</a:t>
            </a:r>
          </a:p>
          <a:p>
            <a:r>
              <a:rPr lang="en-US" dirty="0" smtClean="0"/>
              <a:t>Mimic natural hormones</a:t>
            </a:r>
          </a:p>
          <a:p>
            <a:r>
              <a:rPr lang="en-US" dirty="0" smtClean="0"/>
              <a:t>Impede normal hormonal activity</a:t>
            </a:r>
          </a:p>
          <a:p>
            <a:r>
              <a:rPr lang="en-US" dirty="0" smtClean="0"/>
              <a:t>Various damaging effects on reproductive health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NZ" sz="1400" dirty="0" smtClean="0"/>
              <a:t>Sharma, R., </a:t>
            </a:r>
            <a:r>
              <a:rPr lang="en-NZ" sz="1400" dirty="0" err="1" smtClean="0"/>
              <a:t>Biedenham</a:t>
            </a:r>
            <a:r>
              <a:rPr lang="en-NZ" sz="1400" dirty="0" smtClean="0"/>
              <a:t>, K.R., </a:t>
            </a:r>
            <a:r>
              <a:rPr lang="en-NZ" sz="1400" dirty="0" err="1" smtClean="0"/>
              <a:t>Fedor</a:t>
            </a:r>
            <a:r>
              <a:rPr lang="en-NZ" sz="1400" dirty="0" smtClean="0"/>
              <a:t>, J. and </a:t>
            </a:r>
            <a:r>
              <a:rPr lang="en-NZ" sz="1400" dirty="0" err="1" smtClean="0"/>
              <a:t>Agarwa,l</a:t>
            </a:r>
            <a:r>
              <a:rPr lang="en-NZ" sz="1400" dirty="0" smtClean="0"/>
              <a:t>.  </a:t>
            </a:r>
            <a:r>
              <a:rPr lang="en-NZ" sz="1400" b="1" dirty="0" smtClean="0"/>
              <a:t> “Lifestyle factors and reproductive health: Taking control of your fertility”  </a:t>
            </a:r>
            <a:r>
              <a:rPr lang="en-NZ" sz="1400" i="1" dirty="0" err="1" smtClean="0"/>
              <a:t>Reprod</a:t>
            </a:r>
            <a:r>
              <a:rPr lang="en-NZ" sz="1400" i="1" dirty="0" smtClean="0"/>
              <a:t> </a:t>
            </a:r>
            <a:r>
              <a:rPr lang="en-NZ" sz="1400" i="1" dirty="0" err="1" smtClean="0"/>
              <a:t>Biol</a:t>
            </a:r>
            <a:r>
              <a:rPr lang="en-NZ" sz="1400" i="1" dirty="0" smtClean="0"/>
              <a:t> </a:t>
            </a:r>
            <a:r>
              <a:rPr lang="en-NZ" sz="1400" i="1" dirty="0" err="1" smtClean="0"/>
              <a:t>Endocrinol</a:t>
            </a:r>
            <a:r>
              <a:rPr lang="en-NZ" sz="1400" dirty="0" smtClean="0"/>
              <a:t>. 11( 2013):66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88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427168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Infertility = major stress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</a:p>
          <a:p>
            <a:pPr marL="0" indent="0">
              <a:buNone/>
            </a:pPr>
            <a:r>
              <a:rPr lang="en-US" sz="2000" dirty="0" smtClean="0"/>
              <a:t>Stress undermines effective functioning of the immune system, adrenals, digestion and hormonal balance all of which contribute to the fertile state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Study of 373 women between 18 and 40 years linked stress to infertility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Stressed women half as likely to conceive in 12 months of trying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29% less likely to conceive each month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Simple remedy of light exercise or yoga could improve chances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r>
              <a:rPr lang="en-US" sz="1000" dirty="0"/>
              <a:t>Journal of Human Reproduction </a:t>
            </a:r>
            <a:r>
              <a:rPr lang="en-US" sz="1000" dirty="0" smtClean="0"/>
              <a:t>2014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2608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r>
              <a:rPr lang="en-US" dirty="0" smtClean="0"/>
              <a:t>A fertile lifestyle, in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427168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Lifestyle changes 4 months prior to conception – improve chance of conception and lifelong health of child</a:t>
            </a:r>
          </a:p>
          <a:p>
            <a:r>
              <a:rPr lang="en-US" sz="2000" dirty="0" smtClean="0"/>
              <a:t>BMI 20-25</a:t>
            </a:r>
          </a:p>
          <a:p>
            <a:r>
              <a:rPr lang="en-US" sz="2000" dirty="0" smtClean="0"/>
              <a:t>Healthy diet with essential nutrients</a:t>
            </a:r>
          </a:p>
          <a:p>
            <a:r>
              <a:rPr lang="en-US" sz="2000" dirty="0" smtClean="0"/>
              <a:t>Antioxidants for men!</a:t>
            </a:r>
          </a:p>
          <a:p>
            <a:r>
              <a:rPr lang="en-US" sz="2000" dirty="0" smtClean="0"/>
              <a:t>Regular, moderate exercise</a:t>
            </a:r>
          </a:p>
          <a:p>
            <a:r>
              <a:rPr lang="en-US" sz="2000" dirty="0" smtClean="0"/>
              <a:t>Avoid or limit caffeine – 2 cups / day maximum!</a:t>
            </a:r>
          </a:p>
          <a:p>
            <a:r>
              <a:rPr lang="en-US" sz="2000" dirty="0" smtClean="0"/>
              <a:t>Avoid or limit alcohol</a:t>
            </a:r>
          </a:p>
          <a:p>
            <a:r>
              <a:rPr lang="en-US" sz="2000" dirty="0" smtClean="0"/>
              <a:t>Avoid recreational drugs and be aware of prescription drugs</a:t>
            </a:r>
          </a:p>
          <a:p>
            <a:r>
              <a:rPr lang="en-US" sz="2000" dirty="0" smtClean="0"/>
              <a:t>Don’t smoke!</a:t>
            </a:r>
          </a:p>
          <a:p>
            <a:r>
              <a:rPr lang="en-US" sz="2000" dirty="0" smtClean="0"/>
              <a:t>Be aware of environmental factors impacting fertility – such as cosmetics, cleaners, poisons, radiation</a:t>
            </a:r>
          </a:p>
          <a:p>
            <a:r>
              <a:rPr lang="en-US" sz="2000" dirty="0" smtClean="0"/>
              <a:t>Be aware of stress.  </a:t>
            </a:r>
            <a:r>
              <a:rPr lang="en-US" sz="2000" dirty="0" err="1" smtClean="0"/>
              <a:t>Prioritise</a:t>
            </a:r>
            <a:r>
              <a:rPr lang="en-US" sz="2000" dirty="0" smtClean="0"/>
              <a:t> self-care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buNone/>
            </a:pPr>
            <a:r>
              <a:rPr lang="en-US" sz="1000" dirty="0"/>
              <a:t>Journal of Human Reproduction </a:t>
            </a:r>
            <a:r>
              <a:rPr lang="en-US" sz="1000" dirty="0" smtClean="0"/>
              <a:t>2014</a:t>
            </a:r>
            <a:endParaRPr lang="en-US" sz="1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5926182"/>
            <a:ext cx="3851920" cy="923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7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366" y="354495"/>
            <a:ext cx="7643192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2C8E98"/>
                </a:solidFill>
              </a:rPr>
              <a:t>When to seek help</a:t>
            </a:r>
            <a:endParaRPr lang="en-US" dirty="0">
              <a:solidFill>
                <a:srgbClr val="2C8E9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1"/>
            <a:ext cx="6408712" cy="42050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When there is a known medical condition affecting fertility, or…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08920"/>
            <a:ext cx="3519342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8939336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2C8E98"/>
                </a:solidFill>
              </a:rPr>
              <a:t>Any questions?</a:t>
            </a:r>
            <a:endParaRPr lang="en-US" dirty="0">
              <a:solidFill>
                <a:srgbClr val="2C8E9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19"/>
          <a:stretch/>
        </p:blipFill>
        <p:spPr>
          <a:xfrm>
            <a:off x="1" y="4848357"/>
            <a:ext cx="9144000" cy="20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43192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2C8E98"/>
                </a:solidFill>
              </a:rPr>
              <a:t>Thank you!</a:t>
            </a:r>
            <a:endParaRPr lang="en-US" dirty="0">
              <a:solidFill>
                <a:srgbClr val="2C8E9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18" y="5661248"/>
            <a:ext cx="2235948" cy="7761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0"/>
            <a:ext cx="41325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6"/>
          <a:stretch/>
        </p:blipFill>
        <p:spPr>
          <a:xfrm>
            <a:off x="1907704" y="107578"/>
            <a:ext cx="5616624" cy="663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2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9" y="1484784"/>
            <a:ext cx="77768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 smtClean="0">
                <a:solidFill>
                  <a:srgbClr val="2C8E98"/>
                </a:solidFill>
                <a:latin typeface="Eras Bold ITC" panose="020B0907030504020204" pitchFamily="34" charset="0"/>
              </a:rPr>
              <a:t>A Fertile Lifestyle</a:t>
            </a:r>
          </a:p>
          <a:p>
            <a:pPr algn="ctr"/>
            <a:endParaRPr lang="en-NZ" sz="1100" b="1" dirty="0" smtClean="0"/>
          </a:p>
          <a:p>
            <a:pPr algn="ctr"/>
            <a:endParaRPr lang="en-NZ" sz="1100" b="1" dirty="0"/>
          </a:p>
          <a:p>
            <a:pPr algn="ctr"/>
            <a:r>
              <a:rPr lang="en-NZ" sz="2400" b="1" dirty="0" smtClean="0"/>
              <a:t>Loula George</a:t>
            </a:r>
          </a:p>
          <a:p>
            <a:pPr algn="ctr"/>
            <a:r>
              <a:rPr lang="en-NZ" sz="2000" dirty="0" smtClean="0"/>
              <a:t>Director, Mother-Well Holistic Health</a:t>
            </a:r>
          </a:p>
          <a:p>
            <a:pPr algn="ctr"/>
            <a:r>
              <a:rPr lang="en-NZ" sz="2000" dirty="0" smtClean="0"/>
              <a:t>Executive Committee Member, Fertility New Zealand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19"/>
          <a:stretch/>
        </p:blipFill>
        <p:spPr>
          <a:xfrm>
            <a:off x="1" y="4848357"/>
            <a:ext cx="9144000" cy="20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7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Preconception Health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355160" cy="517971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The presence of all factors required for fertility and the creation of a healthy </a:t>
            </a:r>
            <a:r>
              <a:rPr lang="en-US" sz="2000" dirty="0" err="1" smtClean="0"/>
              <a:t>foetus</a:t>
            </a:r>
            <a:r>
              <a:rPr lang="en-US" sz="2000" dirty="0" smtClean="0"/>
              <a:t> and absence of all the factors detrimental to fertility and the formation of a healthy </a:t>
            </a:r>
            <a:r>
              <a:rPr lang="en-US" sz="2000" dirty="0" err="1" smtClean="0"/>
              <a:t>foetus</a:t>
            </a: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Simply aims for optimal general and reproductive health of both partners to ensure viable fertility and the health of the egg, sperm and ultimately the health of the child</a:t>
            </a:r>
          </a:p>
          <a:p>
            <a:pPr marL="0" indent="0">
              <a:spcAft>
                <a:spcPts val="600"/>
              </a:spcAft>
              <a:buNone/>
            </a:pPr>
            <a:endParaRPr lang="en-US" sz="2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2000" b="1" dirty="0" smtClean="0"/>
              <a:t>Epigenetics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Fetus takes cues from the uterine environment to prepare itself physiologically for the rest of its life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The uterine environment conditions not only the fetus but the germ cells in the fetus, leading to effects in the 2</a:t>
            </a:r>
            <a:r>
              <a:rPr lang="en-US" sz="2000" baseline="30000" dirty="0"/>
              <a:t>nd</a:t>
            </a:r>
            <a:r>
              <a:rPr lang="en-US" sz="2000" dirty="0"/>
              <a:t> </a:t>
            </a:r>
            <a:r>
              <a:rPr lang="en-US" sz="2000" dirty="0" smtClean="0"/>
              <a:t>generation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Critical Four Months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6995120" cy="456937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Maturation of ova and spermatogenesis takes 100-120 days</a:t>
            </a:r>
            <a:r>
              <a:rPr lang="en-US" sz="2400" dirty="0"/>
              <a:t>, therefore </a:t>
            </a:r>
            <a:r>
              <a:rPr lang="en-US" sz="2400" dirty="0" smtClean="0"/>
              <a:t>the </a:t>
            </a:r>
            <a:r>
              <a:rPr lang="en-US" sz="2400" dirty="0"/>
              <a:t>preconception period is </a:t>
            </a:r>
            <a:r>
              <a:rPr lang="en-US" sz="2400" dirty="0" smtClean="0"/>
              <a:t>at least 4 </a:t>
            </a:r>
            <a:r>
              <a:rPr lang="en-US" sz="2400" dirty="0"/>
              <a:t>months 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The instant the egg and sperm combine, an irreversible genetic code is formed for future development of that baby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Health of the egg and sperm reflects health / toxicity of the environment in which they grow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3273">
            <a:off x="354615" y="5184935"/>
            <a:ext cx="3916203" cy="131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211144" cy="532373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sz="3100" dirty="0" smtClean="0"/>
              <a:t>Female and male fertility decreased by being overweight or underweight</a:t>
            </a:r>
          </a:p>
          <a:p>
            <a:pPr>
              <a:spcAft>
                <a:spcPts val="600"/>
              </a:spcAft>
            </a:pPr>
            <a:r>
              <a:rPr lang="en-US" sz="3100" dirty="0" smtClean="0"/>
              <a:t>Healthy body weight for fertility BMI 20-25</a:t>
            </a:r>
          </a:p>
          <a:p>
            <a:pPr>
              <a:spcAft>
                <a:spcPts val="600"/>
              </a:spcAft>
            </a:pPr>
            <a:r>
              <a:rPr lang="en-US" sz="3100" dirty="0" smtClean="0"/>
              <a:t>BMI under 18.5 = underweight</a:t>
            </a:r>
          </a:p>
          <a:p>
            <a:pPr>
              <a:spcAft>
                <a:spcPts val="600"/>
              </a:spcAft>
            </a:pPr>
            <a:r>
              <a:rPr lang="en-US" sz="3100" dirty="0" smtClean="0"/>
              <a:t>BMI over 30.0 = obese</a:t>
            </a:r>
          </a:p>
          <a:p>
            <a:pPr>
              <a:spcAft>
                <a:spcPts val="600"/>
              </a:spcAft>
            </a:pPr>
            <a:r>
              <a:rPr lang="en-US" sz="3100" dirty="0" smtClean="0"/>
              <a:t>Women with a BMI over 30 have a longer time to pregnancy than women who have a BMI between 20 and 25</a:t>
            </a:r>
          </a:p>
          <a:p>
            <a:pPr>
              <a:spcAft>
                <a:spcPts val="600"/>
              </a:spcAft>
            </a:pPr>
            <a:r>
              <a:rPr lang="en-US" sz="3100" dirty="0"/>
              <a:t>Women with a BMI of over 32 are not eligible for publicly funded fertility treatment in </a:t>
            </a:r>
            <a:r>
              <a:rPr lang="en-US" sz="3100" dirty="0" smtClean="0"/>
              <a:t>NZ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 lvl="0">
              <a:buNone/>
            </a:pPr>
            <a:r>
              <a:rPr lang="en-NZ" sz="1600" dirty="0" smtClean="0"/>
              <a:t>Anderson, K., Norman, R.J. and Middleton, P. “</a:t>
            </a:r>
            <a:r>
              <a:rPr lang="en-NZ" sz="1600" b="1" dirty="0" smtClean="0"/>
              <a:t>Preconception lifestyle advice for people with </a:t>
            </a:r>
            <a:r>
              <a:rPr lang="en-NZ" sz="1600" b="1" dirty="0" err="1" smtClean="0"/>
              <a:t>subfertility.</a:t>
            </a:r>
            <a:r>
              <a:rPr lang="en-NZ" sz="1600" dirty="0" err="1" smtClean="0"/>
              <a:t>”</a:t>
            </a:r>
            <a:r>
              <a:rPr lang="en-NZ" sz="1600" i="1" dirty="0" err="1" smtClean="0"/>
              <a:t>Cochrane</a:t>
            </a:r>
            <a:r>
              <a:rPr lang="en-NZ" sz="1600" i="1" dirty="0" smtClean="0"/>
              <a:t> Database </a:t>
            </a:r>
            <a:r>
              <a:rPr lang="en-NZ" sz="1600" i="1" dirty="0" err="1" smtClean="0"/>
              <a:t>Syst</a:t>
            </a:r>
            <a:r>
              <a:rPr lang="en-NZ" sz="1600" i="1" dirty="0" smtClean="0"/>
              <a:t> Rev </a:t>
            </a:r>
            <a:r>
              <a:rPr lang="en-NZ" sz="1600" dirty="0" smtClean="0"/>
              <a:t>14, no.4 (2010) CD008189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4046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499176" cy="54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4400" dirty="0" smtClean="0"/>
              <a:t> </a:t>
            </a:r>
          </a:p>
          <a:p>
            <a:pPr marL="0" indent="0">
              <a:buNone/>
            </a:pPr>
            <a:r>
              <a:rPr lang="en-US" sz="8000" b="1" dirty="0" smtClean="0"/>
              <a:t>Overweight</a:t>
            </a:r>
          </a:p>
          <a:p>
            <a:pPr marL="0" indent="0">
              <a:buNone/>
            </a:pPr>
            <a:r>
              <a:rPr lang="en-US" sz="8000" dirty="0" smtClean="0"/>
              <a:t>After losing an average of 10.2 kg, 90% of obese women who did not ovulate, began ovulating</a:t>
            </a:r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8000" b="1" dirty="0" smtClean="0"/>
              <a:t>Underweight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8000" dirty="0" smtClean="0"/>
              <a:t>Underweight </a:t>
            </a:r>
            <a:r>
              <a:rPr lang="en-US" sz="8000" dirty="0"/>
              <a:t>before pregnancy and poor weight gain during pregnancy result in:</a:t>
            </a:r>
          </a:p>
          <a:p>
            <a:pPr>
              <a:spcAft>
                <a:spcPts val="600"/>
              </a:spcAft>
            </a:pPr>
            <a:r>
              <a:rPr lang="en-US" sz="8000" dirty="0"/>
              <a:t>Anovulation</a:t>
            </a:r>
          </a:p>
          <a:p>
            <a:pPr>
              <a:spcAft>
                <a:spcPts val="600"/>
              </a:spcAft>
            </a:pPr>
            <a:r>
              <a:rPr lang="en-US" sz="8000" dirty="0"/>
              <a:t>Increased chance of pre-term delivery</a:t>
            </a:r>
          </a:p>
          <a:p>
            <a:pPr>
              <a:spcAft>
                <a:spcPts val="600"/>
              </a:spcAft>
            </a:pPr>
            <a:r>
              <a:rPr lang="en-US" sz="8000" dirty="0"/>
              <a:t>Low birth weight infants</a:t>
            </a:r>
          </a:p>
          <a:p>
            <a:pPr>
              <a:spcAft>
                <a:spcPts val="600"/>
              </a:spcAft>
            </a:pPr>
            <a:r>
              <a:rPr lang="en-US" sz="8000" dirty="0"/>
              <a:t>Poor nutritional status -&gt; affects health of pregnancy and baby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 marL="0" lvl="0" indent="0">
              <a:buNone/>
            </a:pPr>
            <a:r>
              <a:rPr lang="en-NZ" sz="4400" dirty="0" smtClean="0"/>
              <a:t>Clark, A.M., </a:t>
            </a:r>
            <a:r>
              <a:rPr lang="en-NZ" sz="4400" dirty="0" err="1" smtClean="0"/>
              <a:t>Thornley</a:t>
            </a:r>
            <a:r>
              <a:rPr lang="en-NZ" sz="4400" dirty="0" smtClean="0"/>
              <a:t>, B., Tomlinson, L., </a:t>
            </a:r>
            <a:r>
              <a:rPr lang="en-NZ" sz="4400" dirty="0" err="1" smtClean="0"/>
              <a:t>Galletley,C</a:t>
            </a:r>
            <a:r>
              <a:rPr lang="en-NZ" sz="4400" dirty="0" smtClean="0"/>
              <a:t>. and Norman, R.J. “</a:t>
            </a:r>
            <a:r>
              <a:rPr lang="en-NZ" sz="4400" b="1" dirty="0" smtClean="0"/>
              <a:t>Weight loss in obese infertile women results in improvement in reproductive outcome for all forms of fertility treatment</a:t>
            </a:r>
            <a:r>
              <a:rPr lang="en-NZ" sz="4400" dirty="0" smtClean="0"/>
              <a:t>” </a:t>
            </a:r>
            <a:r>
              <a:rPr lang="en-NZ" sz="4400" i="1" dirty="0" smtClean="0"/>
              <a:t>Human Reproduction </a:t>
            </a:r>
            <a:r>
              <a:rPr lang="en-NZ" sz="4400" dirty="0" smtClean="0"/>
              <a:t>11. (1998):1502–1505. </a:t>
            </a:r>
            <a:endParaRPr lang="en-US" sz="4400" dirty="0" smtClean="0"/>
          </a:p>
          <a:p>
            <a:pPr>
              <a:buNone/>
            </a:pP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224" y="5157192"/>
            <a:ext cx="5184576" cy="110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2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003231" cy="1143000"/>
          </a:xfrm>
        </p:spPr>
        <p:txBody>
          <a:bodyPr/>
          <a:lstStyle/>
          <a:p>
            <a:r>
              <a:rPr lang="en-US" dirty="0" smtClean="0"/>
              <a:t>Weight - 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451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en-US" sz="2600" dirty="0" smtClean="0"/>
              <a:t>Obesity in men – increased risk of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Infertility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Impaired sperm quality and quantity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Decreased libido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Erectile dysfunction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Increased DNA damage</a:t>
            </a:r>
          </a:p>
          <a:p>
            <a:endParaRPr lang="en-US" dirty="0" smtClean="0"/>
          </a:p>
          <a:p>
            <a:pPr>
              <a:buNone/>
            </a:pPr>
            <a:r>
              <a:rPr lang="en-NZ" sz="1600" dirty="0" smtClean="0"/>
              <a:t> </a:t>
            </a:r>
            <a:endParaRPr lang="en-US" sz="1600" dirty="0" smtClean="0"/>
          </a:p>
          <a:p>
            <a:pPr marL="0" lvl="0" indent="0">
              <a:buNone/>
            </a:pPr>
            <a:r>
              <a:rPr lang="en-NZ" sz="1300" dirty="0" err="1" smtClean="0"/>
              <a:t>Hammoud</a:t>
            </a:r>
            <a:r>
              <a:rPr lang="en-NZ" sz="1300" dirty="0" smtClean="0"/>
              <a:t>, A., </a:t>
            </a:r>
            <a:r>
              <a:rPr lang="en-NZ" sz="1300" dirty="0" err="1" smtClean="0"/>
              <a:t>Meikle</a:t>
            </a:r>
            <a:r>
              <a:rPr lang="en-NZ" sz="1300" dirty="0" smtClean="0"/>
              <a:t>, A., Reis, L., </a:t>
            </a:r>
            <a:r>
              <a:rPr lang="en-NZ" sz="1300" dirty="0" err="1" smtClean="0"/>
              <a:t>Gisbon</a:t>
            </a:r>
            <a:r>
              <a:rPr lang="en-NZ" sz="1300" dirty="0" smtClean="0"/>
              <a:t>, M., Peterson, C. and </a:t>
            </a:r>
            <a:r>
              <a:rPr lang="en-NZ" sz="1300" dirty="0" err="1" smtClean="0"/>
              <a:t>Carrell</a:t>
            </a:r>
            <a:r>
              <a:rPr lang="en-NZ" sz="1300" dirty="0" smtClean="0"/>
              <a:t>, D. “</a:t>
            </a:r>
            <a:r>
              <a:rPr lang="en-NZ" sz="1300" b="1" dirty="0" smtClean="0"/>
              <a:t>Obesity and Male Infertility” </a:t>
            </a:r>
            <a:r>
              <a:rPr lang="en-NZ" sz="1300" i="1" dirty="0" err="1" smtClean="0"/>
              <a:t>Semin</a:t>
            </a:r>
            <a:r>
              <a:rPr lang="en-NZ" sz="1300" i="1" dirty="0" smtClean="0"/>
              <a:t> </a:t>
            </a:r>
            <a:r>
              <a:rPr lang="en-NZ" sz="1300" i="1" dirty="0" err="1" smtClean="0"/>
              <a:t>Reprod</a:t>
            </a:r>
            <a:r>
              <a:rPr lang="en-NZ" sz="1300" i="1" dirty="0" smtClean="0"/>
              <a:t> Med</a:t>
            </a:r>
            <a:r>
              <a:rPr lang="en-NZ" sz="1300" dirty="0" smtClean="0"/>
              <a:t>.30, no.6 (2012): 486-495</a:t>
            </a:r>
            <a:endParaRPr lang="en-US" sz="1300" dirty="0" smtClean="0"/>
          </a:p>
          <a:p>
            <a:pPr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228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F2F2F2"/>
      </a:lt1>
      <a:dk2>
        <a:srgbClr val="06BEBE"/>
      </a:dk2>
      <a:lt2>
        <a:srgbClr val="B5E51B"/>
      </a:lt2>
      <a:accent1>
        <a:srgbClr val="06BEBE"/>
      </a:accent1>
      <a:accent2>
        <a:srgbClr val="B5E51B"/>
      </a:accent2>
      <a:accent3>
        <a:srgbClr val="3F3F3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1508</Words>
  <Application>Microsoft Office PowerPoint</Application>
  <PresentationFormat>On-screen Show (4:3)</PresentationFormat>
  <Paragraphs>195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PGothic</vt:lpstr>
      <vt:lpstr>Arial</vt:lpstr>
      <vt:lpstr>Calibri</vt:lpstr>
      <vt:lpstr>Eras Bold ITC</vt:lpstr>
      <vt:lpstr>Eras Medium ITC</vt:lpstr>
      <vt:lpstr>Office Theme</vt:lpstr>
      <vt:lpstr>PowerPoint Presentation</vt:lpstr>
      <vt:lpstr>PowerPoint Presentation</vt:lpstr>
      <vt:lpstr>PowerPoint Presentation</vt:lpstr>
      <vt:lpstr>PowerPoint Presentation</vt:lpstr>
      <vt:lpstr>Preconception Health Care</vt:lpstr>
      <vt:lpstr>The Critical Four Months</vt:lpstr>
      <vt:lpstr>Weight</vt:lpstr>
      <vt:lpstr>Weight</vt:lpstr>
      <vt:lpstr>Weight - Men</vt:lpstr>
      <vt:lpstr>A fertile diet</vt:lpstr>
      <vt:lpstr>Supplements not a substitute for good healthy food</vt:lpstr>
      <vt:lpstr>Exercise</vt:lpstr>
      <vt:lpstr>Caffeine</vt:lpstr>
      <vt:lpstr>Alcohol &amp; fertility</vt:lpstr>
      <vt:lpstr>Alcohol</vt:lpstr>
      <vt:lpstr>Other drugs</vt:lpstr>
      <vt:lpstr>Smoking</vt:lpstr>
      <vt:lpstr>Environmental Toxicity</vt:lpstr>
      <vt:lpstr>Environmental Toxicity</vt:lpstr>
      <vt:lpstr>Endocrine disruptors</vt:lpstr>
      <vt:lpstr>Stress</vt:lpstr>
      <vt:lpstr>A fertile lifestyle, in summary</vt:lpstr>
      <vt:lpstr>When to seek help</vt:lpstr>
      <vt:lpstr>Any 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FERTILITY FIT</dc:title>
  <dc:creator>Loula</dc:creator>
  <cp:lastModifiedBy>Fertility NZ</cp:lastModifiedBy>
  <cp:revision>115</cp:revision>
  <cp:lastPrinted>2014-03-27T07:48:32Z</cp:lastPrinted>
  <dcterms:created xsi:type="dcterms:W3CDTF">2014-02-25T21:08:52Z</dcterms:created>
  <dcterms:modified xsi:type="dcterms:W3CDTF">2016-05-12T06:42:47Z</dcterms:modified>
</cp:coreProperties>
</file>